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1" roundtripDataSignature="AMtx7mi43+ywkfVy+b77/ArPgtRDjSvjR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0D6E430-A20C-4B65-8090-BA43CFBC1B4C}">
  <a:tblStyle styleId="{F0D6E430-A20C-4B65-8090-BA43CFBC1B4C}" styleName="Table_0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fill>
          <a:solidFill>
            <a:srgbClr val="CDD4EA"/>
          </a:solidFill>
        </a:fill>
      </a:tcStyle>
    </a:band1H>
    <a:band2H>
      <a:tcTxStyle/>
    </a:band2H>
    <a:band1V>
      <a:tcTxStyle/>
      <a:tcStyle>
        <a:fill>
          <a:solidFill>
            <a:srgbClr val="CDD4EA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fill>
          <a:solidFill>
            <a:srgbClr val="4472C4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fill>
          <a:solidFill>
            <a:srgbClr val="4472C4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cap="flat" cmpd="sng" w="381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rgbClr val="4472C4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cap="flat" cmpd="sng" w="3810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rgbClr val="4472C4"/>
          </a:solidFill>
        </a:fill>
      </a:tcStyle>
    </a:firstRow>
    <a:neCell>
      <a:tcTxStyle/>
    </a:neCell>
    <a:nwCell>
      <a:tcTxStyle/>
    </a:nwCell>
  </a:tblStyle>
  <a:tblStyle styleId="{51F9437B-1EB6-4E05-ADD2-C1481C32F216}" styleName="Table_1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317AA652-D63B-4A88-B9E4-C6D886F22097}" styleName="Table_2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D986E6B4-5762-4141-878B-2A09ECBDD6BF}" styleName="Table_3">
    <a:wholeTbl>
      <a:tcTxStyle b="off" i="off">
        <a:font>
          <a:latin typeface="Arial"/>
          <a:ea typeface="Arial"/>
          <a:cs typeface="Arial"/>
        </a:font>
        <a:srgbClr val="000000"/>
      </a:tcTx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1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c9be62c958_0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8" name="Google Shape;168;g2c9be62c958_0_10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6c8cd62441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7" name="Google Shape;177;g26c8cd62441_0_2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26c8cd62441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85" name="Google Shape;185;g26c8cd62441_0_3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94" name="Google Shape;194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01" name="Google Shape;201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26e2da98564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07" name="Google Shape;207;g26e2da98564_0_1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8" name="Google Shape;98;p2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c9be62c958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7" name="Google Shape;107;g2c9be62c958_0_3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c9be62c958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2" name="Google Shape;122;g2c9be62c958_0_6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c9be62c958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8" name="Google Shape;128;g2c9be62c958_0_9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c9be62c958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3" name="Google Shape;133;g2c9be62c958_0_8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c9be62c958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0" name="Google Shape;140;g2c9be62c958_0_2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9" name="Google Shape;149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2c9be62c95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8" name="Google Shape;158;g2c9be62c958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4.jpg"/><Relationship Id="rId5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png"/><Relationship Id="rId4" Type="http://schemas.openxmlformats.org/officeDocument/2006/relationships/image" Target="../media/image4.jpg"/><Relationship Id="rId5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40" Type="http://schemas.openxmlformats.org/officeDocument/2006/relationships/hyperlink" Target="https://myhockeyrankings.com/team_info.php?t=17517&amp;y=2023" TargetMode="External"/><Relationship Id="rId20" Type="http://schemas.openxmlformats.org/officeDocument/2006/relationships/hyperlink" Target="https://myhockeyrankings.com/team_info.php?t=17513&amp;y=2023" TargetMode="External"/><Relationship Id="rId42" Type="http://schemas.openxmlformats.org/officeDocument/2006/relationships/hyperlink" Target="https://myhockeyrankings.com/team_info.php?t=17522&amp;y=2023" TargetMode="External"/><Relationship Id="rId41" Type="http://schemas.openxmlformats.org/officeDocument/2006/relationships/hyperlink" Target="https://myhockeyrankings.com/team_info.php?t=17520&amp;y=2023" TargetMode="External"/><Relationship Id="rId22" Type="http://schemas.openxmlformats.org/officeDocument/2006/relationships/hyperlink" Target="https://myhockeyrankings.com/team_info.php?t=17510&amp;y=2023" TargetMode="External"/><Relationship Id="rId44" Type="http://schemas.openxmlformats.org/officeDocument/2006/relationships/hyperlink" Target="https://myhockeyrankings.com/team_info.php?t=17521&amp;y=2023" TargetMode="External"/><Relationship Id="rId21" Type="http://schemas.openxmlformats.org/officeDocument/2006/relationships/hyperlink" Target="https://myhockeyrankings.com/team_info.php?t=17658&amp;y=2023" TargetMode="External"/><Relationship Id="rId43" Type="http://schemas.openxmlformats.org/officeDocument/2006/relationships/hyperlink" Target="https://myhockeyrankings.com/team_info.php?t=27312&amp;y=2023" TargetMode="External"/><Relationship Id="rId24" Type="http://schemas.openxmlformats.org/officeDocument/2006/relationships/hyperlink" Target="https://myhockeyrankings.com/team_info.php?t=17512&amp;y=2023" TargetMode="External"/><Relationship Id="rId23" Type="http://schemas.openxmlformats.org/officeDocument/2006/relationships/hyperlink" Target="https://myhockeyrankings.com/team_info.php?t=17509&amp;y=2023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myhockeyrankings.com/team_info.php?t=17649&amp;y=2023" TargetMode="External"/><Relationship Id="rId4" Type="http://schemas.openxmlformats.org/officeDocument/2006/relationships/hyperlink" Target="https://myhockeyrankings.com/team_info.php?t=17657&amp;y=2023" TargetMode="External"/><Relationship Id="rId9" Type="http://schemas.openxmlformats.org/officeDocument/2006/relationships/hyperlink" Target="https://myhockeyrankings.com/team_info.php?t=17655&amp;y=2023" TargetMode="External"/><Relationship Id="rId26" Type="http://schemas.openxmlformats.org/officeDocument/2006/relationships/hyperlink" Target="https://myhockeyrankings.com/team_info.php?t=30336&amp;y=2023" TargetMode="External"/><Relationship Id="rId25" Type="http://schemas.openxmlformats.org/officeDocument/2006/relationships/hyperlink" Target="https://myhockeyrankings.com/team_info.php?t=17625&amp;y=2023" TargetMode="External"/><Relationship Id="rId28" Type="http://schemas.openxmlformats.org/officeDocument/2006/relationships/hyperlink" Target="https://myhockeyrankings.com/team_info.php?t=4903&amp;y=2023" TargetMode="External"/><Relationship Id="rId27" Type="http://schemas.openxmlformats.org/officeDocument/2006/relationships/hyperlink" Target="https://myhockeyrankings.com/team_info.php?t=17626&amp;y=2023" TargetMode="External"/><Relationship Id="rId5" Type="http://schemas.openxmlformats.org/officeDocument/2006/relationships/hyperlink" Target="https://myhockeyrankings.com/team_info.php?t=32595&amp;y=2023" TargetMode="External"/><Relationship Id="rId6" Type="http://schemas.openxmlformats.org/officeDocument/2006/relationships/hyperlink" Target="https://myhockeyrankings.com/team_info.php?t=17659&amp;y=2023" TargetMode="External"/><Relationship Id="rId29" Type="http://schemas.openxmlformats.org/officeDocument/2006/relationships/hyperlink" Target="https://myhockeyrankings.com/team_info.php?t=17616&amp;y=2023" TargetMode="External"/><Relationship Id="rId7" Type="http://schemas.openxmlformats.org/officeDocument/2006/relationships/hyperlink" Target="https://myhockeyrankings.com/team_info.php?t=17652&amp;y=2023" TargetMode="External"/><Relationship Id="rId8" Type="http://schemas.openxmlformats.org/officeDocument/2006/relationships/hyperlink" Target="https://myhockeyrankings.com/team_info.php?t=17660&amp;y=2023" TargetMode="External"/><Relationship Id="rId31" Type="http://schemas.openxmlformats.org/officeDocument/2006/relationships/hyperlink" Target="https://myhockeyrankings.com/team_info.php?t=17624&amp;y=2023" TargetMode="External"/><Relationship Id="rId30" Type="http://schemas.openxmlformats.org/officeDocument/2006/relationships/hyperlink" Target="https://myhockeyrankings.com/team_info.php?t=17630&amp;y=2023" TargetMode="External"/><Relationship Id="rId11" Type="http://schemas.openxmlformats.org/officeDocument/2006/relationships/hyperlink" Target="https://myhockeyrankings.com/team_info.php?t=17661&amp;y=2023" TargetMode="External"/><Relationship Id="rId33" Type="http://schemas.openxmlformats.org/officeDocument/2006/relationships/hyperlink" Target="https://myhockeyrankings.com/team_info.php?t=17620&amp;y=2023" TargetMode="External"/><Relationship Id="rId10" Type="http://schemas.openxmlformats.org/officeDocument/2006/relationships/hyperlink" Target="https://myhockeyrankings.com/team_info.php?t=17650&amp;y=2023" TargetMode="External"/><Relationship Id="rId32" Type="http://schemas.openxmlformats.org/officeDocument/2006/relationships/hyperlink" Target="https://myhockeyrankings.com/team_info.php?t=17619&amp;y=2023" TargetMode="External"/><Relationship Id="rId13" Type="http://schemas.openxmlformats.org/officeDocument/2006/relationships/hyperlink" Target="https://myhockeyrankings.com/team_info.php?t=17670&amp;y=2023" TargetMode="External"/><Relationship Id="rId35" Type="http://schemas.openxmlformats.org/officeDocument/2006/relationships/hyperlink" Target="https://myhockeyrankings.com/team_info.php?t=17621&amp;y=2023" TargetMode="External"/><Relationship Id="rId12" Type="http://schemas.openxmlformats.org/officeDocument/2006/relationships/hyperlink" Target="https://myhockeyrankings.com/team_info.php?t=5522&amp;y=2023" TargetMode="External"/><Relationship Id="rId34" Type="http://schemas.openxmlformats.org/officeDocument/2006/relationships/hyperlink" Target="https://myhockeyrankings.com/team_info.php?t=17627&amp;y=2023" TargetMode="External"/><Relationship Id="rId15" Type="http://schemas.openxmlformats.org/officeDocument/2006/relationships/hyperlink" Target="https://myhockeyrankings.com/team_info.php?t=17654&amp;y=2023" TargetMode="External"/><Relationship Id="rId37" Type="http://schemas.openxmlformats.org/officeDocument/2006/relationships/hyperlink" Target="https://myhockeyrankings.com/team_info.php?t=17628&amp;y=2023" TargetMode="External"/><Relationship Id="rId14" Type="http://schemas.openxmlformats.org/officeDocument/2006/relationships/hyperlink" Target="https://myhockeyrankings.com/team_info.php?t=17648&amp;y=2023" TargetMode="External"/><Relationship Id="rId36" Type="http://schemas.openxmlformats.org/officeDocument/2006/relationships/hyperlink" Target="https://myhockeyrankings.com/team_info.php?t=25184&amp;y=2023" TargetMode="External"/><Relationship Id="rId17" Type="http://schemas.openxmlformats.org/officeDocument/2006/relationships/hyperlink" Target="https://myhockeyrankings.com/team_info.php?t=17514&amp;y=2023" TargetMode="External"/><Relationship Id="rId39" Type="http://schemas.openxmlformats.org/officeDocument/2006/relationships/hyperlink" Target="https://myhockeyrankings.com/team_info.php?t=17523&amp;y=2023" TargetMode="External"/><Relationship Id="rId16" Type="http://schemas.openxmlformats.org/officeDocument/2006/relationships/hyperlink" Target="https://myhockeyrankings.com/team_info.php?t=17647&amp;y=2023" TargetMode="External"/><Relationship Id="rId38" Type="http://schemas.openxmlformats.org/officeDocument/2006/relationships/hyperlink" Target="https://myhockeyrankings.com/team_info.php?t=13046&amp;y=2023" TargetMode="External"/><Relationship Id="rId19" Type="http://schemas.openxmlformats.org/officeDocument/2006/relationships/hyperlink" Target="https://myhockeyrankings.com/team_info.php?t=17515&amp;y=2023" TargetMode="External"/><Relationship Id="rId18" Type="http://schemas.openxmlformats.org/officeDocument/2006/relationships/hyperlink" Target="https://myhockeyrankings.com/team_info.php?t=17651&amp;y=2023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153" y="0"/>
            <a:ext cx="12191700" cy="6858000"/>
          </a:xfrm>
          <a:prstGeom prst="rect">
            <a:avLst/>
          </a:prstGeom>
          <a:solidFill>
            <a:srgbClr val="4F648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85" name="Google Shape;85;p1"/>
          <p:cNvSpPr txBox="1"/>
          <p:nvPr>
            <p:ph type="ctrTitle"/>
          </p:nvPr>
        </p:nvSpPr>
        <p:spPr>
          <a:xfrm>
            <a:off x="4434300" y="3554950"/>
            <a:ext cx="7757700" cy="1757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86956"/>
              <a:buFont typeface="Calibri"/>
              <a:buNone/>
            </a:pPr>
            <a:r>
              <a:rPr lang="en-CA" sz="4600"/>
              <a:t>District5-Ottawa B League Rep Pilot Program Information Session</a:t>
            </a:r>
            <a:endParaRPr sz="4600"/>
          </a:p>
        </p:txBody>
      </p:sp>
      <p:sp>
        <p:nvSpPr>
          <p:cNvPr id="86" name="Google Shape;86;p1"/>
          <p:cNvSpPr txBox="1"/>
          <p:nvPr>
            <p:ph idx="1" type="subTitle"/>
          </p:nvPr>
        </p:nvSpPr>
        <p:spPr>
          <a:xfrm>
            <a:off x="4952590" y="5448620"/>
            <a:ext cx="6761573" cy="7918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dk2"/>
              </a:buClr>
              <a:buSzPts val="2000"/>
              <a:buNone/>
            </a:pPr>
            <a:r>
              <a:rPr lang="en-CA"/>
              <a:t>2024-2025</a:t>
            </a:r>
            <a:endParaRPr/>
          </a:p>
        </p:txBody>
      </p:sp>
      <p:pic>
        <p:nvPicPr>
          <p:cNvPr descr="Custom Clothing" id="87" name="Google Shape;87;p1"/>
          <p:cNvPicPr preferRelativeResize="0"/>
          <p:nvPr/>
        </p:nvPicPr>
        <p:blipFill rotWithShape="1">
          <a:blip r:embed="rId3">
            <a:alphaModFix/>
          </a:blip>
          <a:srcRect b="-2" l="2587" r="3065" t="0"/>
          <a:stretch/>
        </p:blipFill>
        <p:spPr>
          <a:xfrm>
            <a:off x="-5" y="1676465"/>
            <a:ext cx="4211054" cy="5181530"/>
          </a:xfrm>
          <a:custGeom>
            <a:rect b="b" l="l" r="r" t="t"/>
            <a:pathLst>
              <a:path extrusionOk="0" h="5181530" w="4211054">
                <a:moveTo>
                  <a:pt x="1165310" y="990"/>
                </a:moveTo>
                <a:cubicBezTo>
                  <a:pt x="1578456" y="12730"/>
                  <a:pt x="2002082" y="129252"/>
                  <a:pt x="2418078" y="367333"/>
                </a:cubicBezTo>
                <a:cubicBezTo>
                  <a:pt x="3905879" y="1218825"/>
                  <a:pt x="4719574" y="3276464"/>
                  <a:pt x="3861693" y="4749397"/>
                </a:cubicBezTo>
                <a:cubicBezTo>
                  <a:pt x="3781266" y="4887488"/>
                  <a:pt x="3691172" y="4998345"/>
                  <a:pt x="3592887" y="5091022"/>
                </a:cubicBezTo>
                <a:lnTo>
                  <a:pt x="3483153" y="5181530"/>
                </a:lnTo>
                <a:lnTo>
                  <a:pt x="0" y="5181530"/>
                </a:lnTo>
                <a:lnTo>
                  <a:pt x="0" y="251609"/>
                </a:lnTo>
                <a:lnTo>
                  <a:pt x="158783" y="182603"/>
                </a:lnTo>
                <a:cubicBezTo>
                  <a:pt x="479801" y="54981"/>
                  <a:pt x="818871" y="-8854"/>
                  <a:pt x="1165310" y="990"/>
                </a:cubicBezTo>
                <a:close/>
              </a:path>
            </a:pathLst>
          </a:custGeom>
          <a:noFill/>
          <a:ln>
            <a:noFill/>
          </a:ln>
        </p:spPr>
      </p:pic>
      <p:pic>
        <p:nvPicPr>
          <p:cNvPr descr="Image result for ottawa b league" id="88" name="Google Shape;88;p1"/>
          <p:cNvPicPr preferRelativeResize="0"/>
          <p:nvPr/>
        </p:nvPicPr>
        <p:blipFill rotWithShape="1">
          <a:blip r:embed="rId4">
            <a:alphaModFix/>
          </a:blip>
          <a:srcRect b="3767" l="0" r="-1" t="5493"/>
          <a:stretch/>
        </p:blipFill>
        <p:spPr>
          <a:xfrm>
            <a:off x="3336555" y="3"/>
            <a:ext cx="3997527" cy="2646947"/>
          </a:xfrm>
          <a:custGeom>
            <a:rect b="b" l="l" r="r" t="t"/>
            <a:pathLst>
              <a:path extrusionOk="0" h="2646947" w="3997527">
                <a:moveTo>
                  <a:pt x="292993" y="0"/>
                </a:moveTo>
                <a:lnTo>
                  <a:pt x="3828920" y="0"/>
                </a:lnTo>
                <a:lnTo>
                  <a:pt x="3877162" y="126877"/>
                </a:lnTo>
                <a:cubicBezTo>
                  <a:pt x="3956137" y="365716"/>
                  <a:pt x="3997527" y="630123"/>
                  <a:pt x="3997527" y="908578"/>
                </a:cubicBezTo>
                <a:cubicBezTo>
                  <a:pt x="3997527" y="1130767"/>
                  <a:pt x="3933446" y="1309091"/>
                  <a:pt x="3789844" y="1486825"/>
                </a:cubicBezTo>
                <a:cubicBezTo>
                  <a:pt x="3639637" y="1672742"/>
                  <a:pt x="3413939" y="1843981"/>
                  <a:pt x="3174946" y="2025257"/>
                </a:cubicBezTo>
                <a:cubicBezTo>
                  <a:pt x="3130853" y="2058662"/>
                  <a:pt x="3085302" y="2093247"/>
                  <a:pt x="3039752" y="2128254"/>
                </a:cubicBezTo>
                <a:cubicBezTo>
                  <a:pt x="2632020" y="2441546"/>
                  <a:pt x="2334435" y="2646947"/>
                  <a:pt x="1928851" y="2646947"/>
                </a:cubicBezTo>
                <a:cubicBezTo>
                  <a:pt x="1310863" y="2646947"/>
                  <a:pt x="873195" y="2394813"/>
                  <a:pt x="465463" y="1803828"/>
                </a:cubicBezTo>
                <a:cubicBezTo>
                  <a:pt x="412107" y="1726474"/>
                  <a:pt x="359949" y="1656124"/>
                  <a:pt x="309509" y="1588134"/>
                </a:cubicBezTo>
                <a:cubicBezTo>
                  <a:pt x="100453" y="1306222"/>
                  <a:pt x="0" y="1159615"/>
                  <a:pt x="0" y="908578"/>
                </a:cubicBezTo>
                <a:cubicBezTo>
                  <a:pt x="0" y="659312"/>
                  <a:pt x="62965" y="413080"/>
                  <a:pt x="187010" y="176721"/>
                </a:cubicBezTo>
                <a:cubicBezTo>
                  <a:pt x="217356" y="118918"/>
                  <a:pt x="250961" y="62336"/>
                  <a:pt x="287751" y="7075"/>
                </a:cubicBezTo>
                <a:close/>
              </a:path>
            </a:pathLst>
          </a:custGeom>
          <a:noFill/>
          <a:ln>
            <a:noFill/>
          </a:ln>
        </p:spPr>
      </p:pic>
      <p:pic>
        <p:nvPicPr>
          <p:cNvPr id="89" name="Google Shape;89;p1"/>
          <p:cNvPicPr preferRelativeResize="0"/>
          <p:nvPr/>
        </p:nvPicPr>
        <p:blipFill rotWithShape="1">
          <a:blip r:embed="rId5">
            <a:alphaModFix/>
          </a:blip>
          <a:srcRect b="-1" l="3265" r="6884" t="0"/>
          <a:stretch/>
        </p:blipFill>
        <p:spPr>
          <a:xfrm>
            <a:off x="8253666" y="2"/>
            <a:ext cx="3938337" cy="3321595"/>
          </a:xfrm>
          <a:custGeom>
            <a:rect b="b" l="l" r="r" t="t"/>
            <a:pathLst>
              <a:path extrusionOk="0" h="3321595" w="3938337">
                <a:moveTo>
                  <a:pt x="412520" y="0"/>
                </a:moveTo>
                <a:lnTo>
                  <a:pt x="3217629" y="0"/>
                </a:lnTo>
                <a:lnTo>
                  <a:pt x="3871410" y="0"/>
                </a:lnTo>
                <a:lnTo>
                  <a:pt x="3938337" y="0"/>
                </a:lnTo>
                <a:lnTo>
                  <a:pt x="3938337" y="59511"/>
                </a:lnTo>
                <a:lnTo>
                  <a:pt x="3938337" y="699247"/>
                </a:lnTo>
                <a:lnTo>
                  <a:pt x="3938337" y="2518435"/>
                </a:lnTo>
                <a:lnTo>
                  <a:pt x="3856842" y="2618704"/>
                </a:lnTo>
                <a:cubicBezTo>
                  <a:pt x="3439614" y="3108658"/>
                  <a:pt x="2979779" y="3321595"/>
                  <a:pt x="2362292" y="3321595"/>
                </a:cubicBezTo>
                <a:cubicBezTo>
                  <a:pt x="1899140" y="3321595"/>
                  <a:pt x="1559319" y="3095023"/>
                  <a:pt x="1093716" y="2749441"/>
                </a:cubicBezTo>
                <a:cubicBezTo>
                  <a:pt x="1041701" y="2710827"/>
                  <a:pt x="989684" y="2672676"/>
                  <a:pt x="939333" y="2635829"/>
                </a:cubicBezTo>
                <a:cubicBezTo>
                  <a:pt x="666418" y="2435869"/>
                  <a:pt x="408686" y="2246981"/>
                  <a:pt x="237160" y="2041901"/>
                </a:cubicBezTo>
                <a:cubicBezTo>
                  <a:pt x="73176" y="1845849"/>
                  <a:pt x="0" y="1649145"/>
                  <a:pt x="0" y="1404055"/>
                </a:cubicBezTo>
                <a:cubicBezTo>
                  <a:pt x="0" y="866538"/>
                  <a:pt x="144750" y="376466"/>
                  <a:pt x="410955" y="1974"/>
                </a:cubicBezTo>
                <a:close/>
              </a:path>
            </a:pathLst>
          </a:custGeom>
          <a:noFill/>
          <a:ln>
            <a:noFill/>
          </a:ln>
        </p:spPr>
      </p:pic>
      <p:sp>
        <p:nvSpPr>
          <p:cNvPr id="90" name="Google Shape;90;p1"/>
          <p:cNvSpPr/>
          <p:nvPr/>
        </p:nvSpPr>
        <p:spPr>
          <a:xfrm>
            <a:off x="0" y="1676470"/>
            <a:ext cx="4211054" cy="5181530"/>
          </a:xfrm>
          <a:custGeom>
            <a:rect b="b" l="l" r="r" t="t"/>
            <a:pathLst>
              <a:path extrusionOk="0" h="5181530" w="4211054">
                <a:moveTo>
                  <a:pt x="1165310" y="990"/>
                </a:moveTo>
                <a:cubicBezTo>
                  <a:pt x="1578456" y="12730"/>
                  <a:pt x="2002082" y="129252"/>
                  <a:pt x="2418078" y="367333"/>
                </a:cubicBezTo>
                <a:cubicBezTo>
                  <a:pt x="3905879" y="1218825"/>
                  <a:pt x="4719574" y="3276464"/>
                  <a:pt x="3861693" y="4749397"/>
                </a:cubicBezTo>
                <a:cubicBezTo>
                  <a:pt x="3781266" y="4887488"/>
                  <a:pt x="3691172" y="4998345"/>
                  <a:pt x="3592887" y="5091022"/>
                </a:cubicBezTo>
                <a:lnTo>
                  <a:pt x="3483152" y="5181530"/>
                </a:lnTo>
                <a:lnTo>
                  <a:pt x="0" y="5181530"/>
                </a:lnTo>
                <a:lnTo>
                  <a:pt x="0" y="5181528"/>
                </a:lnTo>
                <a:lnTo>
                  <a:pt x="2981677" y="5181528"/>
                </a:lnTo>
                <a:lnTo>
                  <a:pt x="3028606" y="5160626"/>
                </a:lnTo>
                <a:cubicBezTo>
                  <a:pt x="3311277" y="5028098"/>
                  <a:pt x="3558318" y="4869020"/>
                  <a:pt x="3747110" y="4553549"/>
                </a:cubicBezTo>
                <a:cubicBezTo>
                  <a:pt x="4552598" y="3207566"/>
                  <a:pt x="3769268" y="1316508"/>
                  <a:pt x="2353269" y="527791"/>
                </a:cubicBezTo>
                <a:cubicBezTo>
                  <a:pt x="1957349" y="307263"/>
                  <a:pt x="1554872" y="198154"/>
                  <a:pt x="1162923" y="185179"/>
                </a:cubicBezTo>
                <a:cubicBezTo>
                  <a:pt x="787306" y="172747"/>
                  <a:pt x="421359" y="248602"/>
                  <a:pt x="80119" y="399295"/>
                </a:cubicBezTo>
                <a:lnTo>
                  <a:pt x="0" y="438059"/>
                </a:lnTo>
                <a:lnTo>
                  <a:pt x="0" y="251609"/>
                </a:lnTo>
                <a:lnTo>
                  <a:pt x="158783" y="182603"/>
                </a:lnTo>
                <a:cubicBezTo>
                  <a:pt x="479801" y="54981"/>
                  <a:pt x="818871" y="-8854"/>
                  <a:pt x="1165310" y="990"/>
                </a:cubicBez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3163824" y="-15902"/>
            <a:ext cx="4289727" cy="2866417"/>
          </a:xfrm>
          <a:custGeom>
            <a:rect b="b" l="l" r="r" t="t"/>
            <a:pathLst>
              <a:path extrusionOk="0" h="2806419" w="4130517">
                <a:moveTo>
                  <a:pt x="237339" y="0"/>
                </a:moveTo>
                <a:lnTo>
                  <a:pt x="3997489" y="0"/>
                </a:lnTo>
                <a:lnTo>
                  <a:pt x="4006148" y="24333"/>
                </a:lnTo>
                <a:cubicBezTo>
                  <a:pt x="4087750" y="288004"/>
                  <a:pt x="4130517" y="579903"/>
                  <a:pt x="4130517" y="887307"/>
                </a:cubicBezTo>
                <a:cubicBezTo>
                  <a:pt x="4130517" y="1132599"/>
                  <a:pt x="4064304" y="1329464"/>
                  <a:pt x="3915925" y="1525677"/>
                </a:cubicBezTo>
                <a:cubicBezTo>
                  <a:pt x="3760721" y="1730924"/>
                  <a:pt x="3527514" y="1919967"/>
                  <a:pt x="3280571" y="2120090"/>
                </a:cubicBezTo>
                <a:cubicBezTo>
                  <a:pt x="3235011" y="2156968"/>
                  <a:pt x="3187944" y="2195151"/>
                  <a:pt x="3140878" y="2233796"/>
                </a:cubicBezTo>
                <a:cubicBezTo>
                  <a:pt x="2719582" y="2579662"/>
                  <a:pt x="2412097" y="2806419"/>
                  <a:pt x="1993019" y="2806419"/>
                </a:cubicBezTo>
                <a:cubicBezTo>
                  <a:pt x="1354472" y="2806419"/>
                  <a:pt x="902244" y="2528070"/>
                  <a:pt x="480948" y="1875638"/>
                </a:cubicBezTo>
                <a:cubicBezTo>
                  <a:pt x="425816" y="1790244"/>
                  <a:pt x="371924" y="1712578"/>
                  <a:pt x="319805" y="1637519"/>
                </a:cubicBezTo>
                <a:cubicBezTo>
                  <a:pt x="103795" y="1326296"/>
                  <a:pt x="0" y="1164446"/>
                  <a:pt x="0" y="887307"/>
                </a:cubicBezTo>
                <a:cubicBezTo>
                  <a:pt x="0" y="612125"/>
                  <a:pt x="65060" y="340293"/>
                  <a:pt x="193231" y="79360"/>
                </a:cubicBezTo>
                <a:close/>
              </a:path>
            </a:pathLst>
          </a:custGeom>
          <a:noFill/>
          <a:ln cap="flat" cmpd="sng" w="19050">
            <a:solidFill>
              <a:srgbClr val="FFFFFF">
                <a:alpha val="49803"/>
              </a:srgb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3336555" y="1"/>
            <a:ext cx="3997527" cy="2646947"/>
          </a:xfrm>
          <a:custGeom>
            <a:rect b="b" l="l" r="r" t="t"/>
            <a:pathLst>
              <a:path extrusionOk="0" h="2646947" w="3997527">
                <a:moveTo>
                  <a:pt x="478501" y="2"/>
                </a:moveTo>
                <a:lnTo>
                  <a:pt x="382993" y="123929"/>
                </a:lnTo>
                <a:cubicBezTo>
                  <a:pt x="349048" y="172951"/>
                  <a:pt x="318041" y="223144"/>
                  <a:pt x="290041" y="274421"/>
                </a:cubicBezTo>
                <a:cubicBezTo>
                  <a:pt x="175588" y="484093"/>
                  <a:pt x="117491" y="702521"/>
                  <a:pt x="117491" y="923641"/>
                </a:cubicBezTo>
                <a:cubicBezTo>
                  <a:pt x="117491" y="1146334"/>
                  <a:pt x="210177" y="1276386"/>
                  <a:pt x="403069" y="1526467"/>
                </a:cubicBezTo>
                <a:cubicBezTo>
                  <a:pt x="449609" y="1586781"/>
                  <a:pt x="497735" y="1649187"/>
                  <a:pt x="546966" y="1717806"/>
                </a:cubicBezTo>
                <a:cubicBezTo>
                  <a:pt x="923173" y="2242063"/>
                  <a:pt x="1327000" y="2465727"/>
                  <a:pt x="1897207" y="2465727"/>
                </a:cubicBezTo>
                <a:cubicBezTo>
                  <a:pt x="2271434" y="2465727"/>
                  <a:pt x="2546010" y="2283518"/>
                  <a:pt x="2922217" y="2005601"/>
                </a:cubicBezTo>
                <a:cubicBezTo>
                  <a:pt x="2964245" y="1974547"/>
                  <a:pt x="3006275" y="1943867"/>
                  <a:pt x="3046959" y="1914233"/>
                </a:cubicBezTo>
                <a:cubicBezTo>
                  <a:pt x="3267474" y="1753426"/>
                  <a:pt x="3475721" y="1601521"/>
                  <a:pt x="3614314" y="1436596"/>
                </a:cubicBezTo>
                <a:cubicBezTo>
                  <a:pt x="3746813" y="1278931"/>
                  <a:pt x="3805939" y="1120743"/>
                  <a:pt x="3805939" y="923641"/>
                </a:cubicBezTo>
                <a:cubicBezTo>
                  <a:pt x="3805939" y="614875"/>
                  <a:pt x="3746267" y="325578"/>
                  <a:pt x="3633781" y="75714"/>
                </a:cubicBezTo>
                <a:lnTo>
                  <a:pt x="3595267" y="2"/>
                </a:lnTo>
                <a:close/>
                <a:moveTo>
                  <a:pt x="292993" y="0"/>
                </a:moveTo>
                <a:lnTo>
                  <a:pt x="3828920" y="0"/>
                </a:lnTo>
                <a:lnTo>
                  <a:pt x="3877162" y="126877"/>
                </a:lnTo>
                <a:cubicBezTo>
                  <a:pt x="3956137" y="365716"/>
                  <a:pt x="3997527" y="630123"/>
                  <a:pt x="3997527" y="908578"/>
                </a:cubicBezTo>
                <a:cubicBezTo>
                  <a:pt x="3997527" y="1130767"/>
                  <a:pt x="3933446" y="1309091"/>
                  <a:pt x="3789844" y="1486825"/>
                </a:cubicBezTo>
                <a:cubicBezTo>
                  <a:pt x="3639637" y="1672742"/>
                  <a:pt x="3413939" y="1843981"/>
                  <a:pt x="3174946" y="2025257"/>
                </a:cubicBezTo>
                <a:cubicBezTo>
                  <a:pt x="3130853" y="2058662"/>
                  <a:pt x="3085302" y="2093247"/>
                  <a:pt x="3039752" y="2128254"/>
                </a:cubicBezTo>
                <a:cubicBezTo>
                  <a:pt x="2632020" y="2441546"/>
                  <a:pt x="2334435" y="2646947"/>
                  <a:pt x="1928850" y="2646947"/>
                </a:cubicBezTo>
                <a:cubicBezTo>
                  <a:pt x="1310863" y="2646947"/>
                  <a:pt x="873195" y="2394813"/>
                  <a:pt x="465463" y="1803828"/>
                </a:cubicBezTo>
                <a:cubicBezTo>
                  <a:pt x="412107" y="1726474"/>
                  <a:pt x="359949" y="1656124"/>
                  <a:pt x="309508" y="1588134"/>
                </a:cubicBezTo>
                <a:cubicBezTo>
                  <a:pt x="100453" y="1306222"/>
                  <a:pt x="0" y="1159615"/>
                  <a:pt x="0" y="908578"/>
                </a:cubicBezTo>
                <a:cubicBezTo>
                  <a:pt x="0" y="659312"/>
                  <a:pt x="62965" y="413080"/>
                  <a:pt x="187010" y="176721"/>
                </a:cubicBezTo>
                <a:cubicBezTo>
                  <a:pt x="217356" y="118918"/>
                  <a:pt x="250961" y="62336"/>
                  <a:pt x="287750" y="7075"/>
                </a:cubicBez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-20471" y="1473959"/>
            <a:ext cx="4454769" cy="5404513"/>
          </a:xfrm>
          <a:custGeom>
            <a:rect b="b" l="l" r="r" t="t"/>
            <a:pathLst>
              <a:path extrusionOk="0" h="5404513" w="4454769">
                <a:moveTo>
                  <a:pt x="1149113" y="1055"/>
                </a:moveTo>
                <a:cubicBezTo>
                  <a:pt x="1597515" y="13563"/>
                  <a:pt x="2057293" y="137708"/>
                  <a:pt x="2508788" y="391365"/>
                </a:cubicBezTo>
                <a:cubicBezTo>
                  <a:pt x="4123552" y="1298564"/>
                  <a:pt x="5006684" y="3490819"/>
                  <a:pt x="4075595" y="5060115"/>
                </a:cubicBezTo>
                <a:cubicBezTo>
                  <a:pt x="4010128" y="5170459"/>
                  <a:pt x="3938758" y="5264482"/>
                  <a:pt x="3862163" y="5346252"/>
                </a:cubicBezTo>
                <a:lnTo>
                  <a:pt x="3803547" y="5404513"/>
                </a:lnTo>
                <a:lnTo>
                  <a:pt x="0" y="5404513"/>
                </a:lnTo>
                <a:lnTo>
                  <a:pt x="0" y="218736"/>
                </a:lnTo>
                <a:lnTo>
                  <a:pt x="56694" y="194549"/>
                </a:lnTo>
                <a:cubicBezTo>
                  <a:pt x="405107" y="58578"/>
                  <a:pt x="773111" y="-9433"/>
                  <a:pt x="1149113" y="1055"/>
                </a:cubicBezTo>
                <a:close/>
              </a:path>
            </a:pathLst>
          </a:custGeom>
          <a:noFill/>
          <a:ln cap="flat" cmpd="sng" w="19050">
            <a:solidFill>
              <a:srgbClr val="FFFFFF">
                <a:alpha val="49803"/>
              </a:srgb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8051951" y="-11953"/>
            <a:ext cx="4152001" cy="3562347"/>
          </a:xfrm>
          <a:custGeom>
            <a:rect b="b" l="l" r="r" t="t"/>
            <a:pathLst>
              <a:path extrusionOk="0" h="3547008" w="4069058">
                <a:moveTo>
                  <a:pt x="305212" y="0"/>
                </a:moveTo>
                <a:lnTo>
                  <a:pt x="4069058" y="0"/>
                </a:lnTo>
                <a:lnTo>
                  <a:pt x="4069058" y="2865785"/>
                </a:lnTo>
                <a:lnTo>
                  <a:pt x="3996814" y="2947457"/>
                </a:lnTo>
                <a:cubicBezTo>
                  <a:pt x="3654887" y="3311545"/>
                  <a:pt x="3252443" y="3496175"/>
                  <a:pt x="2732780" y="3541640"/>
                </a:cubicBezTo>
                <a:cubicBezTo>
                  <a:pt x="2236701" y="3585041"/>
                  <a:pt x="1850359" y="3361306"/>
                  <a:pt x="1317550" y="3015110"/>
                </a:cubicBezTo>
                <a:cubicBezTo>
                  <a:pt x="1258026" y="2976425"/>
                  <a:pt x="1198546" y="2938265"/>
                  <a:pt x="1140977" y="2901419"/>
                </a:cubicBezTo>
                <a:cubicBezTo>
                  <a:pt x="828927" y="2701433"/>
                  <a:pt x="534230" y="2512513"/>
                  <a:pt x="330269" y="2297252"/>
                </a:cubicBezTo>
                <a:cubicBezTo>
                  <a:pt x="135278" y="2091465"/>
                  <a:pt x="37487" y="1876435"/>
                  <a:pt x="13299" y="1599966"/>
                </a:cubicBezTo>
                <a:cubicBezTo>
                  <a:pt x="-32170" y="1080250"/>
                  <a:pt x="39709" y="589889"/>
                  <a:pt x="217457" y="178659"/>
                </a:cubicBezTo>
                <a:close/>
              </a:path>
            </a:pathLst>
          </a:custGeom>
          <a:noFill/>
          <a:ln cap="flat" cmpd="sng" w="19050">
            <a:solidFill>
              <a:srgbClr val="FFFFFF">
                <a:alpha val="49803"/>
              </a:srgb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95" name="Google Shape;95;p1"/>
          <p:cNvSpPr/>
          <p:nvPr/>
        </p:nvSpPr>
        <p:spPr>
          <a:xfrm flipH="1">
            <a:off x="8253663" y="0"/>
            <a:ext cx="3938337" cy="3321595"/>
          </a:xfrm>
          <a:custGeom>
            <a:rect b="b" l="l" r="r" t="t"/>
            <a:pathLst>
              <a:path extrusionOk="0" h="3321595" w="3938337">
                <a:moveTo>
                  <a:pt x="1166365" y="0"/>
                </a:moveTo>
                <a:lnTo>
                  <a:pt x="107576" y="0"/>
                </a:lnTo>
                <a:lnTo>
                  <a:pt x="66927" y="0"/>
                </a:lnTo>
                <a:lnTo>
                  <a:pt x="0" y="0"/>
                </a:lnTo>
                <a:lnTo>
                  <a:pt x="0" y="59511"/>
                </a:lnTo>
                <a:lnTo>
                  <a:pt x="0" y="155390"/>
                </a:lnTo>
                <a:lnTo>
                  <a:pt x="0" y="901114"/>
                </a:lnTo>
                <a:lnTo>
                  <a:pt x="4" y="901114"/>
                </a:lnTo>
                <a:lnTo>
                  <a:pt x="4" y="471771"/>
                </a:lnTo>
                <a:lnTo>
                  <a:pt x="50187" y="407556"/>
                </a:lnTo>
                <a:cubicBezTo>
                  <a:pt x="138559" y="305382"/>
                  <a:pt x="239680" y="208703"/>
                  <a:pt x="352921" y="118259"/>
                </a:cubicBezTo>
                <a:lnTo>
                  <a:pt x="514890" y="2"/>
                </a:lnTo>
                <a:lnTo>
                  <a:pt x="1166365" y="2"/>
                </a:lnTo>
                <a:close/>
                <a:moveTo>
                  <a:pt x="3525817" y="0"/>
                </a:moveTo>
                <a:lnTo>
                  <a:pt x="3384145" y="0"/>
                </a:lnTo>
                <a:lnTo>
                  <a:pt x="3385646" y="1904"/>
                </a:lnTo>
                <a:cubicBezTo>
                  <a:pt x="3641155" y="363079"/>
                  <a:pt x="3780089" y="835723"/>
                  <a:pt x="3780089" y="1354125"/>
                </a:cubicBezTo>
                <a:cubicBezTo>
                  <a:pt x="3780089" y="1590500"/>
                  <a:pt x="3709854" y="1780209"/>
                  <a:pt x="3552458" y="1969288"/>
                </a:cubicBezTo>
                <a:cubicBezTo>
                  <a:pt x="3511300" y="2018735"/>
                  <a:pt x="3464970" y="2067206"/>
                  <a:pt x="3414534" y="2115111"/>
                </a:cubicBezTo>
                <a:lnTo>
                  <a:pt x="3395732" y="2131585"/>
                </a:lnTo>
                <a:lnTo>
                  <a:pt x="3390273" y="2137223"/>
                </a:lnTo>
                <a:lnTo>
                  <a:pt x="3348116" y="2173305"/>
                </a:lnTo>
                <a:lnTo>
                  <a:pt x="3251972" y="2257543"/>
                </a:lnTo>
                <a:cubicBezTo>
                  <a:pt x="3136805" y="2351916"/>
                  <a:pt x="3009474" y="2445671"/>
                  <a:pt x="2878500" y="2542096"/>
                </a:cubicBezTo>
                <a:cubicBezTo>
                  <a:pt x="2830172" y="2577632"/>
                  <a:pt x="2780245" y="2614426"/>
                  <a:pt x="2730320" y="2651667"/>
                </a:cubicBezTo>
                <a:cubicBezTo>
                  <a:pt x="2283426" y="2984960"/>
                  <a:pt x="1957258" y="3203474"/>
                  <a:pt x="1512716" y="3203474"/>
                </a:cubicBezTo>
                <a:cubicBezTo>
                  <a:pt x="920041" y="3203474"/>
                  <a:pt x="478682" y="2998110"/>
                  <a:pt x="78219" y="2525579"/>
                </a:cubicBezTo>
                <a:lnTo>
                  <a:pt x="0" y="2428877"/>
                </a:lnTo>
                <a:lnTo>
                  <a:pt x="0" y="2518435"/>
                </a:lnTo>
                <a:lnTo>
                  <a:pt x="81495" y="2618704"/>
                </a:lnTo>
                <a:cubicBezTo>
                  <a:pt x="498723" y="3108658"/>
                  <a:pt x="958559" y="3321595"/>
                  <a:pt x="1576046" y="3321595"/>
                </a:cubicBezTo>
                <a:cubicBezTo>
                  <a:pt x="2039197" y="3321595"/>
                  <a:pt x="2379018" y="3095023"/>
                  <a:pt x="2844621" y="2749441"/>
                </a:cubicBezTo>
                <a:cubicBezTo>
                  <a:pt x="2896636" y="2710827"/>
                  <a:pt x="2948653" y="2672676"/>
                  <a:pt x="2999005" y="2635829"/>
                </a:cubicBezTo>
                <a:cubicBezTo>
                  <a:pt x="3271919" y="2435869"/>
                  <a:pt x="3529651" y="2246981"/>
                  <a:pt x="3701177" y="2041901"/>
                </a:cubicBezTo>
                <a:cubicBezTo>
                  <a:pt x="3865161" y="1845849"/>
                  <a:pt x="3938337" y="1649145"/>
                  <a:pt x="3938337" y="1404055"/>
                </a:cubicBezTo>
                <a:cubicBezTo>
                  <a:pt x="3938337" y="866538"/>
                  <a:pt x="3793587" y="376466"/>
                  <a:pt x="3527383" y="1974"/>
                </a:cubicBez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00"/>
                                        <p:tgtEl>
                                          <p:spTgt spid="8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c9be62c958_0_10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g2c9be62c958_0_104"/>
          <p:cNvSpPr/>
          <p:nvPr/>
        </p:nvSpPr>
        <p:spPr>
          <a:xfrm flipH="1">
            <a:off x="0" y="0"/>
            <a:ext cx="12192000" cy="981300"/>
          </a:xfrm>
          <a:prstGeom prst="rect">
            <a:avLst/>
          </a:prstGeom>
          <a:gradFill>
            <a:gsLst>
              <a:gs pos="0">
                <a:srgbClr val="000000">
                  <a:alpha val="95294"/>
                </a:srgbClr>
              </a:gs>
              <a:gs pos="100000">
                <a:srgbClr val="2F5496"/>
              </a:gs>
            </a:gsLst>
            <a:lin ang="840013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g2c9be62c958_0_104"/>
          <p:cNvSpPr txBox="1"/>
          <p:nvPr>
            <p:ph type="title"/>
          </p:nvPr>
        </p:nvSpPr>
        <p:spPr>
          <a:xfrm>
            <a:off x="1073997" y="103502"/>
            <a:ext cx="10044000" cy="87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</a:pPr>
            <a:r>
              <a:rPr lang="en-CA" sz="4000">
                <a:solidFill>
                  <a:srgbClr val="FFFFFF"/>
                </a:solidFill>
              </a:rPr>
              <a:t>Team Information</a:t>
            </a:r>
            <a:endParaRPr sz="4000">
              <a:solidFill>
                <a:srgbClr val="FFFFFF"/>
              </a:solidFill>
            </a:endParaRPr>
          </a:p>
        </p:txBody>
      </p:sp>
      <p:sp>
        <p:nvSpPr>
          <p:cNvPr id="173" name="Google Shape;173;g2c9be62c958_0_104"/>
          <p:cNvSpPr txBox="1"/>
          <p:nvPr/>
        </p:nvSpPr>
        <p:spPr>
          <a:xfrm>
            <a:off x="501650" y="1060450"/>
            <a:ext cx="11030100" cy="53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b="1"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Team Names</a:t>
            </a:r>
            <a:endParaRPr>
              <a:solidFill>
                <a:schemeClr val="dk1"/>
              </a:solidFill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●"/>
            </a:pPr>
            <a:r>
              <a:rPr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Upper Ottawa Valley Aces White </a:t>
            </a:r>
            <a:endParaRPr>
              <a:solidFill>
                <a:schemeClr val="dk1"/>
              </a:solidFill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●"/>
            </a:pPr>
            <a:r>
              <a:rPr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Upper Ottawa Valley Aces Blue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b="1"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Uniforms On-Ice</a:t>
            </a:r>
            <a:endParaRPr>
              <a:solidFill>
                <a:schemeClr val="dk1"/>
              </a:solidFill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●"/>
            </a:pPr>
            <a:r>
              <a:rPr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player will purchase and own their own Home and Away Sweaters and Socks </a:t>
            </a:r>
            <a:endParaRPr>
              <a:solidFill>
                <a:schemeClr val="dk1"/>
              </a:solidFill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●"/>
            </a:pPr>
            <a:r>
              <a:rPr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Black helmet, black gloves, black pants, black skates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Dress Code Off Ice</a:t>
            </a:r>
            <a:endParaRPr b="1"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4005" lvl="2" marL="825500" rtl="0" algn="l"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●"/>
            </a:pPr>
            <a:r>
              <a:rPr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OBMHL mandates an off-ice dress code for all teams.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4005" lvl="2" marL="825500" rtl="0" algn="l">
              <a:spcBef>
                <a:spcPts val="12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●"/>
            </a:pPr>
            <a:r>
              <a:rPr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UOVA RepB dress code will be one the following: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4005" lvl="3" marL="1282700" rtl="0" algn="l">
              <a:spcBef>
                <a:spcPts val="11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o"/>
            </a:pPr>
            <a:r>
              <a:rPr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dress shirt, dress pants and clean appropriate shoes;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4005" lvl="3" marL="1282700" rtl="0" algn="l">
              <a:spcBef>
                <a:spcPts val="9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o"/>
            </a:pPr>
            <a:r>
              <a:rPr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approved UOVA RepB jacket.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4005" lvl="3" marL="1282700" rtl="0" algn="l">
              <a:spcBef>
                <a:spcPts val="9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o"/>
            </a:pPr>
            <a:r>
              <a:rPr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UOVA RepB tracksuits are an optional choice of the coach.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Custom Clothing" id="174" name="Google Shape;174;g2c9be62c958_0_10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25144" y="0"/>
            <a:ext cx="1366850" cy="15867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26c8cd62441_0_2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g26c8cd62441_0_27"/>
          <p:cNvSpPr/>
          <p:nvPr/>
        </p:nvSpPr>
        <p:spPr>
          <a:xfrm flipH="1">
            <a:off x="0" y="0"/>
            <a:ext cx="12192000" cy="981300"/>
          </a:xfrm>
          <a:prstGeom prst="rect">
            <a:avLst/>
          </a:prstGeom>
          <a:gradFill>
            <a:gsLst>
              <a:gs pos="0">
                <a:srgbClr val="000000">
                  <a:alpha val="95294"/>
                </a:srgbClr>
              </a:gs>
              <a:gs pos="100000">
                <a:srgbClr val="2F5496"/>
              </a:gs>
            </a:gsLst>
            <a:lin ang="840013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g26c8cd62441_0_27"/>
          <p:cNvSpPr txBox="1"/>
          <p:nvPr>
            <p:ph type="title"/>
          </p:nvPr>
        </p:nvSpPr>
        <p:spPr>
          <a:xfrm>
            <a:off x="1073997" y="103502"/>
            <a:ext cx="10044000" cy="87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</a:pPr>
            <a:r>
              <a:rPr lang="en-CA" sz="4000">
                <a:solidFill>
                  <a:srgbClr val="FFFFFF"/>
                </a:solidFill>
              </a:rPr>
              <a:t>Estimated Team Budget Pilot 2024-2025</a:t>
            </a:r>
            <a:endParaRPr sz="4000">
              <a:solidFill>
                <a:srgbClr val="FFFFFF"/>
              </a:solidFill>
            </a:endParaRPr>
          </a:p>
        </p:txBody>
      </p:sp>
      <p:graphicFrame>
        <p:nvGraphicFramePr>
          <p:cNvPr id="182" name="Google Shape;182;g26c8cd62441_0_27"/>
          <p:cNvGraphicFramePr/>
          <p:nvPr/>
        </p:nvGraphicFramePr>
        <p:xfrm>
          <a:off x="25" y="10617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{D986E6B4-5762-4141-878B-2A09ECBDD6BF}</a:tableStyleId>
              </a:tblPr>
              <a:tblGrid>
                <a:gridCol w="940550"/>
                <a:gridCol w="2457200"/>
                <a:gridCol w="1257975"/>
                <a:gridCol w="1363825"/>
                <a:gridCol w="1363825"/>
                <a:gridCol w="1845825"/>
                <a:gridCol w="2962775"/>
              </a:tblGrid>
              <a:tr h="382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CA" sz="12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Line Item</a:t>
                      </a:r>
                      <a:endParaRPr b="1" sz="1200" u="none" cap="none" strike="noStrik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CA" sz="12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Team Budget</a:t>
                      </a:r>
                      <a:endParaRPr b="1" sz="1200" u="none" cap="none" strike="noStrik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CA" sz="12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Count</a:t>
                      </a:r>
                      <a:endParaRPr b="1" sz="1200" u="none" cap="none" strike="noStrik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CA" sz="12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Cost</a:t>
                      </a:r>
                      <a:endParaRPr b="1" sz="1200" u="none" cap="none" strike="noStrik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CA" sz="12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 Cost</a:t>
                      </a:r>
                      <a:endParaRPr b="1" sz="1200" u="none" cap="none" strike="noStrik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CA" sz="12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Cost/Player (17)</a:t>
                      </a:r>
                      <a:endParaRPr b="1" sz="1200" u="none" cap="none" strike="noStrik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CA" sz="12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Notes</a:t>
                      </a:r>
                      <a:endParaRPr b="1" sz="1200" u="none" cap="none" strike="noStrik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472C4"/>
                    </a:solidFill>
                  </a:tcPr>
                </a:tc>
              </a:tr>
              <a:tr h="382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League/District/Association Fees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$1,000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$1,000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$59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CA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League- $525, District $200, Association $275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</a:tr>
              <a:tr h="382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Game Ice - Regular Season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$225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$3,375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$199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CA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 game season, 15 home &amp; 15 away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</a:tr>
              <a:tr h="4278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Referee Fees - Regular Season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$150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$2,250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$132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</a:tr>
              <a:tr h="4278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Game Ice - Playoffs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$225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$675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$40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</a:tr>
              <a:tr h="4278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Referee Fees - Playoffs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$150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$450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$26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</a:tr>
              <a:tr h="4278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Practice Ice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50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$150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$7,500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$441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</a:tr>
              <a:tr h="4278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Tournaments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$1,400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$5,600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$329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CA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 tournaments during playoffs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ctr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</a:tr>
              <a:tr h="506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Team Equipment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$1,000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$1,000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$59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CA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Pucks, 1st Aid, Coaching Equipment, Water Bottles, Coaching Clothing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</a:tr>
              <a:tr h="382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Team Jerseys/socks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$310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$5,270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$310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CA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home and away jersey and socks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</a:tr>
              <a:tr h="427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# OF PLAYERS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</a:t>
                      </a:r>
                      <a:endParaRPr b="1"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$27,120.00</a:t>
                      </a:r>
                      <a:endParaRPr b="1"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$1,595.29</a:t>
                      </a:r>
                      <a:endParaRPr b="1"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</a:tr>
              <a:tr h="382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CA" sz="12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Line Item</a:t>
                      </a:r>
                      <a:endParaRPr b="1" sz="1200" u="none" cap="none" strike="noStrik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CA" sz="12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Team Budget</a:t>
                      </a:r>
                      <a:endParaRPr b="1" sz="1200" u="none" cap="none" strike="noStrik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CA" sz="12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Count</a:t>
                      </a:r>
                      <a:endParaRPr b="1" sz="1200" u="none" cap="none" strike="noStrik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CA" sz="12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Amount</a:t>
                      </a:r>
                      <a:endParaRPr b="1" sz="1200" u="none" cap="none" strike="noStrik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CA" sz="12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 Amount</a:t>
                      </a:r>
                      <a:endParaRPr b="1" sz="1200" u="none" cap="none" strike="noStrik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CA" sz="12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Discount/Player (17)</a:t>
                      </a:r>
                      <a:endParaRPr b="1" sz="1200" u="none" cap="none" strike="noStrik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en-CA" sz="10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Notes</a:t>
                      </a:r>
                      <a:endParaRPr b="1" sz="1000" u="none" cap="none" strike="noStrike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4472C4"/>
                    </a:solidFill>
                  </a:tcPr>
                </a:tc>
              </a:tr>
              <a:tr h="382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Sponsorship and Tournament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$5,000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$5,000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$294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CA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Goal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54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</a:tr>
              <a:tr h="427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</a:txBody>
                  <a:tcPr marT="91425" marB="91425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</a:t>
                      </a:r>
                      <a:endParaRPr b="1"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-CA" sz="12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$22,120.00</a:t>
                      </a:r>
                      <a:endParaRPr b="1"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b="1" lang="en-CA" sz="13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$1,301.18</a:t>
                      </a:r>
                      <a:endParaRPr b="1" sz="13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n-CA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Estimated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FD5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26c8cd62441_0_3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g26c8cd62441_0_35"/>
          <p:cNvSpPr/>
          <p:nvPr/>
        </p:nvSpPr>
        <p:spPr>
          <a:xfrm flipH="1">
            <a:off x="0" y="0"/>
            <a:ext cx="12192000" cy="981300"/>
          </a:xfrm>
          <a:prstGeom prst="rect">
            <a:avLst/>
          </a:prstGeom>
          <a:gradFill>
            <a:gsLst>
              <a:gs pos="0">
                <a:srgbClr val="000000">
                  <a:alpha val="95294"/>
                </a:srgbClr>
              </a:gs>
              <a:gs pos="100000">
                <a:srgbClr val="2F5496"/>
              </a:gs>
            </a:gsLst>
            <a:lin ang="840013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g26c8cd62441_0_35"/>
          <p:cNvSpPr txBox="1"/>
          <p:nvPr>
            <p:ph type="title"/>
          </p:nvPr>
        </p:nvSpPr>
        <p:spPr>
          <a:xfrm>
            <a:off x="1073997" y="103502"/>
            <a:ext cx="10044000" cy="87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</a:pPr>
            <a:r>
              <a:rPr lang="en-CA" sz="4000">
                <a:solidFill>
                  <a:srgbClr val="FFFFFF"/>
                </a:solidFill>
              </a:rPr>
              <a:t>Ottawa B League Information</a:t>
            </a:r>
            <a:endParaRPr sz="4000">
              <a:solidFill>
                <a:srgbClr val="FFFFFF"/>
              </a:solidFill>
            </a:endParaRPr>
          </a:p>
        </p:txBody>
      </p:sp>
      <p:sp>
        <p:nvSpPr>
          <p:cNvPr id="190" name="Google Shape;190;g26c8cd62441_0_35"/>
          <p:cNvSpPr txBox="1"/>
          <p:nvPr/>
        </p:nvSpPr>
        <p:spPr>
          <a:xfrm>
            <a:off x="501650" y="1308100"/>
            <a:ext cx="99753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en-CA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Significant Dates (2024-2025 season)</a:t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●"/>
            </a:pPr>
            <a:r>
              <a:rPr b="0" i="0" lang="en-CA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Team declarations:  September 7</a:t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●"/>
            </a:pPr>
            <a:r>
              <a:rPr b="0" i="0" lang="en-CA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Start dates:  September 30  (U14 &amp; U15), October 11 (U16)</a:t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●"/>
            </a:pPr>
            <a:r>
              <a:rPr b="0" i="0" lang="en-CA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Regular season end date:  February 1</a:t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●"/>
            </a:pPr>
            <a:r>
              <a:rPr b="0" i="0" lang="en-CA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Blackouts:  Christmas (Final Friday prior to Christmas – January 2); Halloween (U10-U14); March Break (Friday prior to March Break until 6:00pm on the final Sunday of the Break)</a:t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●"/>
            </a:pPr>
            <a:r>
              <a:rPr b="0" i="0" lang="en-CA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Games are played on the Thanksgiving weekend</a:t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en-CA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Season Information</a:t>
            </a:r>
            <a:endParaRPr b="1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●"/>
            </a:pPr>
            <a:r>
              <a:rPr b="0" i="0" lang="en-CA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30 games (15 home, 15 away)</a:t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●"/>
            </a:pPr>
            <a:r>
              <a:rPr b="0" i="0" lang="en-CA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80-minute curfews are in place for the U14, U15, and U16 divisions</a:t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●"/>
            </a:pPr>
            <a:r>
              <a:rPr b="0" i="0" lang="en-CA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 eight in each division play five-point series (quarter-finals, semi-finals, finals)</a:t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●"/>
            </a:pPr>
            <a:r>
              <a:rPr b="0" i="0" lang="en-CA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Teams not in top eight play towards a consolation final (maximum four game round robin with two teams playing in a final)</a:t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Custom Clothing" id="191" name="Google Shape;191;g26c8cd62441_0_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25144" y="0"/>
            <a:ext cx="1366850" cy="15867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9"/>
          <p:cNvSpPr txBox="1"/>
          <p:nvPr/>
        </p:nvSpPr>
        <p:spPr>
          <a:xfrm>
            <a:off x="4754880" y="1869447"/>
            <a:ext cx="2355076" cy="31085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-CA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Distance from HEO Arenas to Renfrew, Arnprior, Cobden, Pembroke, and Petawawa</a:t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97" name="Google Shape;197;p9"/>
          <p:cNvGraphicFramePr/>
          <p:nvPr/>
        </p:nvGraphicFramePr>
        <p:xfrm>
          <a:off x="93336" y="9105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{D986E6B4-5762-4141-878B-2A09ECBDD6BF}</a:tableStyleId>
              </a:tblPr>
              <a:tblGrid>
                <a:gridCol w="1837075"/>
                <a:gridCol w="540000"/>
                <a:gridCol w="540000"/>
                <a:gridCol w="540000"/>
                <a:gridCol w="540000"/>
                <a:gridCol w="540000"/>
              </a:tblGrid>
              <a:tr h="5093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1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HEO Facilities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b="0" i="0" lang="en-CA" sz="6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Cobden Arena 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b="0" i="0" lang="en-CA" sz="6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MyFM Center (Renfrew)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b="0" i="0" lang="en-CA" sz="6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Nick Smith Arena (Arnprior)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b="0" i="0" lang="en-CA" sz="6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Pembroke Community Center 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b="0" i="0" lang="en-CA" sz="6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Petawawa Civic Centre 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E2F3"/>
                    </a:solidFill>
                  </a:tcPr>
                </a:tc>
              </a:tr>
              <a:tr h="133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Akwarnaro Arena 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226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199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173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250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269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3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Almonte Community Centre 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90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63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35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113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132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3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Aréna d`Embrun Arena 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162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134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108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185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204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3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Athens Community Centre 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183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155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129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206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225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3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Barbara Ann Scott Arena 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112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84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58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135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154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3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Beachburg Arena 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22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38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62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25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46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3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Beckwith Arena 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123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96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70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147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166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3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Bell Arena 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112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85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58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136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154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3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Bell Sensplex 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98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71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44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121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140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3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Benson Centre 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222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194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168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245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264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3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Blackburn Arena 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131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104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77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155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174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3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Bob MacQuarrie Recreation Complex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134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106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80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157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176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3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Brewer Park 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122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94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68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145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164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3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Brian Kilrea Arena 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129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101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75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152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171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3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Brockville Centennial Youth Arena 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206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178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152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229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248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3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Brockville Memorial Centre 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206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178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152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229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248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3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CARDELREC Recreation Complex 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105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78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52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129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148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3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CIHA Campus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159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131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105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182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201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3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Canadian Tire Centre 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98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71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44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121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140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3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Cardinal &amp; District Community Centre 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186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158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132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209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228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3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Carleton Ice House 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121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94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67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144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163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3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Carleton Place Arena 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98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71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43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122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141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3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Casselman 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178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150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124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201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220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3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Cavanagh Sensplex Arena 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73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45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19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96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115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3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Chesterville &amp; District Arena 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186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159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132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209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228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3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Civic Centre Arena 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121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94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67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144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163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3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Clarence Creek Recreation Centre 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157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130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103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181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200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3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Cobden Arena 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33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58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28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47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3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Cornwall Civic Complex (Ed Lumley Arena) 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223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195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169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246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265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3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Deep River Arena 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81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110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134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56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39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3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Dulude Arena 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115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88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62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139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158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3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Earl Armstrong Arena 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129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101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75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152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171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3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Eganville Arena 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29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46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76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41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55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3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Finch Community Centre 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189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161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135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212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231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3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Frank Robinson Arena 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107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100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73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130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149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3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Fred Barrett Arena 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134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107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80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157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176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3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Glengarry Sports Palace 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220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192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166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243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262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3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Grandmaitre Arena 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125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98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71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148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167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3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Guy-Lafleur Arena 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184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156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120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207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226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3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Hawkesbury Sportsplex 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229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202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175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253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272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3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Howard Darwin Arena (Merivale) 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118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91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64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141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160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3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Jack Charron Arena 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102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75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48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125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144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3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Jim Durrell Complex 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125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98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71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148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167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3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John G. Mlacak Centre 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103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75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49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126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145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3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Johnny Leroux Stittsville Community Arena 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112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85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58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136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154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3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Kanata Recreational Complex 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101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73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47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124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143</a:t>
                      </a:r>
                      <a:endParaRPr sz="1400" u="none" cap="none" strike="noStrike"/>
                    </a:p>
                  </a:txBody>
                  <a:tcPr marT="3150" marB="0" marR="3150" marL="31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98" name="Google Shape;198;p9"/>
          <p:cNvGraphicFramePr/>
          <p:nvPr/>
        </p:nvGraphicFramePr>
        <p:xfrm>
          <a:off x="7234437" y="9105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{D986E6B4-5762-4141-878B-2A09ECBDD6BF}</a:tableStyleId>
              </a:tblPr>
              <a:tblGrid>
                <a:gridCol w="1680975"/>
                <a:gridCol w="540000"/>
                <a:gridCol w="540000"/>
                <a:gridCol w="540000"/>
                <a:gridCol w="540000"/>
                <a:gridCol w="540000"/>
              </a:tblGrid>
              <a:tr h="4232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1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HEO Facilities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b="0" i="0" lang="en-CA" sz="6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Cobden Arena 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b="0" i="0" lang="en-CA" sz="6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MyFM Center (Renfrew)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b="0" i="0" lang="en-CA" sz="6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Nick Smith Arena (Arnprior)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b="0" i="0" lang="en-CA" sz="6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Pembroke Community Center 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600"/>
                        <a:buFont typeface="Arial"/>
                        <a:buNone/>
                      </a:pPr>
                      <a:r>
                        <a:rPr b="0" i="0" lang="en-CA" sz="6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Petawawa Civic Centre 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E2F3"/>
                    </a:solidFill>
                  </a:tcPr>
                </a:tc>
              </a:tr>
              <a:tr h="138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Kinnaird Arena 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158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131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104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182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201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Lanark &amp; District Community Centre 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103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69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65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126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145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Long Sault Arena 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218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190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164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241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260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MyFM Center (Renfrew)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33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30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57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76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Manotick Arena 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132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104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78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155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174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Maxville Sports Complex 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198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171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144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222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240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McNabb Arena 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120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92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66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143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162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Merivale Centennial Arena 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118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91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64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141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160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Metcalfe Arena 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158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130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104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181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200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Minto Rec Complex 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123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96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69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146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165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Morrisburg Arena 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195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168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141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219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238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Navan Memorial Centre 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143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116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89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167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186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Nepean Sportsplex 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116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89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62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139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158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549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Nick Smith Arena (Arnprior)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57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30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81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100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North Grenville Municipal Centre 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151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123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97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174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193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Osgoode Arena 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146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119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92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170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189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Pakenham Arena 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76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49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21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97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119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Pembroke Community Center 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28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57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81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22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Pembroke Memorial Center 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38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67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91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Perth &amp; District Community Arena 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138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98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83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161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180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Petawawa Civic Centre 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47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76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100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22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R. J. Kennedy Arena 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148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120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94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171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190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Ray Friel Complex 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140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112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86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163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182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Richcraft Sensplex (Ottawa East) 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131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104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77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154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173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Richmond Arena 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116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88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62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139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158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Robert Hartley Sports Complex 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229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202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175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252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271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Russell Arena 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158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131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104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182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201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Sandy Hill Arena 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122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95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68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145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164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Si Miller Community Arena 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224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196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170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247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266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Silver Dart Arena (CFB Petawawa) 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47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75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100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22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2.5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Smiths Falls Memorial Centre 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142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114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88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165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184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Spencerville Arena 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176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148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122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199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218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St. Isidore Arena 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194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166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140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217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236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St. Laurent Arena 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127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100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73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150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169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Stade Pierre Lafontaine 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129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101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75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152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171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Tom Brown Arena 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119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91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65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142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161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University of Ottawa Sports Complex 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123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95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69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146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165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Van Kleek Hill Community Center 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218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190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164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241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260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W. E. Johnston Arena 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84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57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30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107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126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WC James Erskine 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84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57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30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107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126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Walter Baker Sports Centre 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118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90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64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141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160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Westmeath Recreation Centre 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33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51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75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28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48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Westport Community Arena 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158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118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103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182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201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Winchester Community Centre 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178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150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124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201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220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8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Yakabuski Community Centre 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76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98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128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81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700"/>
                        <a:buFont typeface="Arial"/>
                        <a:buNone/>
                      </a:pPr>
                      <a:r>
                        <a:rPr b="0" i="0" lang="en-CA" sz="7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85</a:t>
                      </a:r>
                      <a:endParaRPr sz="1400" u="none" cap="none" strike="noStrike"/>
                    </a:p>
                  </a:txBody>
                  <a:tcPr marT="3200" marB="0" marR="3200" marL="320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CA"/>
              <a:t>Distance Between D5 Arenas</a:t>
            </a:r>
            <a:endParaRPr/>
          </a:p>
        </p:txBody>
      </p:sp>
      <p:graphicFrame>
        <p:nvGraphicFramePr>
          <p:cNvPr id="204" name="Google Shape;204;p10"/>
          <p:cNvGraphicFramePr/>
          <p:nvPr/>
        </p:nvGraphicFramePr>
        <p:xfrm>
          <a:off x="827999" y="156970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{D986E6B4-5762-4141-878B-2A09ECBDD6BF}</a:tableStyleId>
              </a:tblPr>
              <a:tblGrid>
                <a:gridCol w="2209800"/>
                <a:gridCol w="756000"/>
                <a:gridCol w="756000"/>
                <a:gridCol w="756000"/>
                <a:gridCol w="756000"/>
                <a:gridCol w="756000"/>
                <a:gridCol w="756000"/>
                <a:gridCol w="756000"/>
                <a:gridCol w="756000"/>
                <a:gridCol w="756000"/>
                <a:gridCol w="756000"/>
                <a:gridCol w="756000"/>
              </a:tblGrid>
              <a:tr h="550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Distance between D5 Arenas</a:t>
                      </a:r>
                      <a:endParaRPr b="1" i="0" sz="1100" u="none" cap="none" strike="noStrik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Cobden Arena 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Deep River Arena 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Eganville Arena 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MyFM Center (Renfrew)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Nick Smith Arena (Arnprior)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Pembroke Community Center 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Pembroke Memorial Center 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Petawawa Civic Centre 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Silver Dart Arena (CFB Petawawa) 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Westmeath Recreation Centre 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E2F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Yakabuski Community Centre 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E2F3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Cobden Arena 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81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29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33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58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28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38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47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47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33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76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Deep River Arena 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81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89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110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134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56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48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39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37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83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119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Eganville Arena 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29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89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46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76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41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46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55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55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54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51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MyFM Center (Renfrew)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33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110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46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30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57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67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76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75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51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98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Nick Smith Arena (Arnprior)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57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134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76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30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81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91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100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100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75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128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Pembroke Community Center 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28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56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41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57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81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22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22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28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81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Pembroke Memorial Center 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38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48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46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67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91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33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83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Petawawa Civic Centre 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47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39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55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76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100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22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2.5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48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85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Silver Dart Arena (CFB Petawawa) 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47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37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55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75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100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22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2.5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48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85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Westmeath Recreation Centre 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33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83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54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51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75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28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33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48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48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96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Yakabuski Community Centre 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76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119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51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98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128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81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83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85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85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96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-CA" sz="11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</a:t>
                      </a:r>
                      <a:endParaRPr sz="1400" u="none" cap="none" strike="noStrike"/>
                    </a:p>
                  </a:txBody>
                  <a:tcPr marT="6350" marB="0" marR="6350" marL="6350" anchor="ctr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26e2da98564_0_19"/>
          <p:cNvSpPr/>
          <p:nvPr/>
        </p:nvSpPr>
        <p:spPr>
          <a:xfrm>
            <a:off x="153" y="0"/>
            <a:ext cx="12191700" cy="6858000"/>
          </a:xfrm>
          <a:prstGeom prst="rect">
            <a:avLst/>
          </a:prstGeom>
          <a:solidFill>
            <a:srgbClr val="4F648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pic>
        <p:nvPicPr>
          <p:cNvPr descr="Custom Clothing" id="210" name="Google Shape;210;g26e2da98564_0_19"/>
          <p:cNvPicPr preferRelativeResize="0"/>
          <p:nvPr/>
        </p:nvPicPr>
        <p:blipFill rotWithShape="1">
          <a:blip r:embed="rId3">
            <a:alphaModFix/>
          </a:blip>
          <a:srcRect b="0" l="2585" r="3066" t="0"/>
          <a:stretch/>
        </p:blipFill>
        <p:spPr>
          <a:xfrm>
            <a:off x="-5" y="1676465"/>
            <a:ext cx="4211054" cy="5181530"/>
          </a:xfrm>
          <a:custGeom>
            <a:rect b="b" l="l" r="r" t="t"/>
            <a:pathLst>
              <a:path extrusionOk="0" h="5181530" w="4211054">
                <a:moveTo>
                  <a:pt x="1165310" y="990"/>
                </a:moveTo>
                <a:cubicBezTo>
                  <a:pt x="1578456" y="12730"/>
                  <a:pt x="2002082" y="129252"/>
                  <a:pt x="2418078" y="367333"/>
                </a:cubicBezTo>
                <a:cubicBezTo>
                  <a:pt x="3905879" y="1218825"/>
                  <a:pt x="4719574" y="3276464"/>
                  <a:pt x="3861693" y="4749397"/>
                </a:cubicBezTo>
                <a:cubicBezTo>
                  <a:pt x="3781266" y="4887488"/>
                  <a:pt x="3691172" y="4998345"/>
                  <a:pt x="3592887" y="5091022"/>
                </a:cubicBezTo>
                <a:lnTo>
                  <a:pt x="3483153" y="5181530"/>
                </a:lnTo>
                <a:lnTo>
                  <a:pt x="0" y="5181530"/>
                </a:lnTo>
                <a:lnTo>
                  <a:pt x="0" y="251609"/>
                </a:lnTo>
                <a:lnTo>
                  <a:pt x="158783" y="182603"/>
                </a:lnTo>
                <a:cubicBezTo>
                  <a:pt x="479801" y="54981"/>
                  <a:pt x="818871" y="-8854"/>
                  <a:pt x="1165310" y="990"/>
                </a:cubicBezTo>
                <a:close/>
              </a:path>
            </a:pathLst>
          </a:custGeom>
          <a:noFill/>
          <a:ln>
            <a:noFill/>
          </a:ln>
        </p:spPr>
      </p:pic>
      <p:pic>
        <p:nvPicPr>
          <p:cNvPr descr="Image result for ottawa b league" id="211" name="Google Shape;211;g26e2da98564_0_19"/>
          <p:cNvPicPr preferRelativeResize="0"/>
          <p:nvPr/>
        </p:nvPicPr>
        <p:blipFill rotWithShape="1">
          <a:blip r:embed="rId4">
            <a:alphaModFix/>
          </a:blip>
          <a:srcRect b="3765" l="0" r="0" t="5490"/>
          <a:stretch/>
        </p:blipFill>
        <p:spPr>
          <a:xfrm>
            <a:off x="3336555" y="3"/>
            <a:ext cx="3997527" cy="2646947"/>
          </a:xfrm>
          <a:custGeom>
            <a:rect b="b" l="l" r="r" t="t"/>
            <a:pathLst>
              <a:path extrusionOk="0" h="2646947" w="3997527">
                <a:moveTo>
                  <a:pt x="292993" y="0"/>
                </a:moveTo>
                <a:lnTo>
                  <a:pt x="3828920" y="0"/>
                </a:lnTo>
                <a:lnTo>
                  <a:pt x="3877162" y="126877"/>
                </a:lnTo>
                <a:cubicBezTo>
                  <a:pt x="3956137" y="365716"/>
                  <a:pt x="3997527" y="630123"/>
                  <a:pt x="3997527" y="908578"/>
                </a:cubicBezTo>
                <a:cubicBezTo>
                  <a:pt x="3997527" y="1130767"/>
                  <a:pt x="3933446" y="1309091"/>
                  <a:pt x="3789844" y="1486825"/>
                </a:cubicBezTo>
                <a:cubicBezTo>
                  <a:pt x="3639637" y="1672742"/>
                  <a:pt x="3413939" y="1843981"/>
                  <a:pt x="3174946" y="2025257"/>
                </a:cubicBezTo>
                <a:cubicBezTo>
                  <a:pt x="3130853" y="2058662"/>
                  <a:pt x="3085302" y="2093247"/>
                  <a:pt x="3039752" y="2128254"/>
                </a:cubicBezTo>
                <a:cubicBezTo>
                  <a:pt x="2632020" y="2441546"/>
                  <a:pt x="2334435" y="2646947"/>
                  <a:pt x="1928851" y="2646947"/>
                </a:cubicBezTo>
                <a:cubicBezTo>
                  <a:pt x="1310863" y="2646947"/>
                  <a:pt x="873195" y="2394813"/>
                  <a:pt x="465463" y="1803828"/>
                </a:cubicBezTo>
                <a:cubicBezTo>
                  <a:pt x="412107" y="1726474"/>
                  <a:pt x="359949" y="1656124"/>
                  <a:pt x="309509" y="1588134"/>
                </a:cubicBezTo>
                <a:cubicBezTo>
                  <a:pt x="100453" y="1306222"/>
                  <a:pt x="0" y="1159615"/>
                  <a:pt x="0" y="908578"/>
                </a:cubicBezTo>
                <a:cubicBezTo>
                  <a:pt x="0" y="659312"/>
                  <a:pt x="62965" y="413080"/>
                  <a:pt x="187010" y="176721"/>
                </a:cubicBezTo>
                <a:cubicBezTo>
                  <a:pt x="217356" y="118918"/>
                  <a:pt x="250961" y="62336"/>
                  <a:pt x="287751" y="7075"/>
                </a:cubicBezTo>
                <a:close/>
              </a:path>
            </a:pathLst>
          </a:custGeom>
          <a:noFill/>
          <a:ln>
            <a:noFill/>
          </a:ln>
        </p:spPr>
      </p:pic>
      <p:pic>
        <p:nvPicPr>
          <p:cNvPr id="212" name="Google Shape;212;g26e2da98564_0_19"/>
          <p:cNvPicPr preferRelativeResize="0"/>
          <p:nvPr/>
        </p:nvPicPr>
        <p:blipFill rotWithShape="1">
          <a:blip r:embed="rId5">
            <a:alphaModFix/>
          </a:blip>
          <a:srcRect b="0" l="3261" r="6891" t="0"/>
          <a:stretch/>
        </p:blipFill>
        <p:spPr>
          <a:xfrm>
            <a:off x="8253666" y="2"/>
            <a:ext cx="3938337" cy="3321595"/>
          </a:xfrm>
          <a:custGeom>
            <a:rect b="b" l="l" r="r" t="t"/>
            <a:pathLst>
              <a:path extrusionOk="0" h="3321595" w="3938337">
                <a:moveTo>
                  <a:pt x="412520" y="0"/>
                </a:moveTo>
                <a:lnTo>
                  <a:pt x="3217629" y="0"/>
                </a:lnTo>
                <a:lnTo>
                  <a:pt x="3871410" y="0"/>
                </a:lnTo>
                <a:lnTo>
                  <a:pt x="3938337" y="0"/>
                </a:lnTo>
                <a:lnTo>
                  <a:pt x="3938337" y="59511"/>
                </a:lnTo>
                <a:lnTo>
                  <a:pt x="3938337" y="699247"/>
                </a:lnTo>
                <a:lnTo>
                  <a:pt x="3938337" y="2518435"/>
                </a:lnTo>
                <a:lnTo>
                  <a:pt x="3856842" y="2618704"/>
                </a:lnTo>
                <a:cubicBezTo>
                  <a:pt x="3439614" y="3108658"/>
                  <a:pt x="2979779" y="3321595"/>
                  <a:pt x="2362292" y="3321595"/>
                </a:cubicBezTo>
                <a:cubicBezTo>
                  <a:pt x="1899140" y="3321595"/>
                  <a:pt x="1559319" y="3095023"/>
                  <a:pt x="1093716" y="2749441"/>
                </a:cubicBezTo>
                <a:cubicBezTo>
                  <a:pt x="1041701" y="2710827"/>
                  <a:pt x="989684" y="2672676"/>
                  <a:pt x="939333" y="2635829"/>
                </a:cubicBezTo>
                <a:cubicBezTo>
                  <a:pt x="666418" y="2435869"/>
                  <a:pt x="408686" y="2246981"/>
                  <a:pt x="237160" y="2041901"/>
                </a:cubicBezTo>
                <a:cubicBezTo>
                  <a:pt x="73176" y="1845849"/>
                  <a:pt x="0" y="1649145"/>
                  <a:pt x="0" y="1404055"/>
                </a:cubicBezTo>
                <a:cubicBezTo>
                  <a:pt x="0" y="866538"/>
                  <a:pt x="144750" y="376466"/>
                  <a:pt x="410955" y="1974"/>
                </a:cubicBezTo>
                <a:close/>
              </a:path>
            </a:pathLst>
          </a:custGeom>
          <a:noFill/>
          <a:ln>
            <a:noFill/>
          </a:ln>
        </p:spPr>
      </p:pic>
      <p:sp>
        <p:nvSpPr>
          <p:cNvPr id="213" name="Google Shape;213;g26e2da98564_0_19"/>
          <p:cNvSpPr/>
          <p:nvPr/>
        </p:nvSpPr>
        <p:spPr>
          <a:xfrm>
            <a:off x="0" y="1676470"/>
            <a:ext cx="4211054" cy="5181530"/>
          </a:xfrm>
          <a:custGeom>
            <a:rect b="b" l="l" r="r" t="t"/>
            <a:pathLst>
              <a:path extrusionOk="0" h="5181530" w="4211054">
                <a:moveTo>
                  <a:pt x="1165310" y="990"/>
                </a:moveTo>
                <a:cubicBezTo>
                  <a:pt x="1578456" y="12730"/>
                  <a:pt x="2002082" y="129252"/>
                  <a:pt x="2418078" y="367333"/>
                </a:cubicBezTo>
                <a:cubicBezTo>
                  <a:pt x="3905879" y="1218825"/>
                  <a:pt x="4719574" y="3276464"/>
                  <a:pt x="3861693" y="4749397"/>
                </a:cubicBezTo>
                <a:cubicBezTo>
                  <a:pt x="3781266" y="4887488"/>
                  <a:pt x="3691172" y="4998345"/>
                  <a:pt x="3592887" y="5091022"/>
                </a:cubicBezTo>
                <a:lnTo>
                  <a:pt x="3483152" y="5181530"/>
                </a:lnTo>
                <a:lnTo>
                  <a:pt x="0" y="5181530"/>
                </a:lnTo>
                <a:lnTo>
                  <a:pt x="0" y="5181528"/>
                </a:lnTo>
                <a:lnTo>
                  <a:pt x="2981677" y="5181528"/>
                </a:lnTo>
                <a:lnTo>
                  <a:pt x="3028606" y="5160626"/>
                </a:lnTo>
                <a:cubicBezTo>
                  <a:pt x="3311277" y="5028098"/>
                  <a:pt x="3558318" y="4869020"/>
                  <a:pt x="3747110" y="4553549"/>
                </a:cubicBezTo>
                <a:cubicBezTo>
                  <a:pt x="4552598" y="3207566"/>
                  <a:pt x="3769268" y="1316508"/>
                  <a:pt x="2353269" y="527791"/>
                </a:cubicBezTo>
                <a:cubicBezTo>
                  <a:pt x="1957349" y="307263"/>
                  <a:pt x="1554872" y="198154"/>
                  <a:pt x="1162923" y="185179"/>
                </a:cubicBezTo>
                <a:cubicBezTo>
                  <a:pt x="787306" y="172747"/>
                  <a:pt x="421359" y="248602"/>
                  <a:pt x="80119" y="399295"/>
                </a:cubicBezTo>
                <a:lnTo>
                  <a:pt x="0" y="438059"/>
                </a:lnTo>
                <a:lnTo>
                  <a:pt x="0" y="251609"/>
                </a:lnTo>
                <a:lnTo>
                  <a:pt x="158783" y="182603"/>
                </a:lnTo>
                <a:cubicBezTo>
                  <a:pt x="479801" y="54981"/>
                  <a:pt x="818871" y="-8854"/>
                  <a:pt x="1165310" y="990"/>
                </a:cubicBez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14" name="Google Shape;214;g26e2da98564_0_19"/>
          <p:cNvSpPr/>
          <p:nvPr/>
        </p:nvSpPr>
        <p:spPr>
          <a:xfrm>
            <a:off x="3163824" y="-15902"/>
            <a:ext cx="4285411" cy="2869563"/>
          </a:xfrm>
          <a:custGeom>
            <a:rect b="b" l="l" r="r" t="t"/>
            <a:pathLst>
              <a:path extrusionOk="0" h="2806419" w="4130517">
                <a:moveTo>
                  <a:pt x="237339" y="0"/>
                </a:moveTo>
                <a:lnTo>
                  <a:pt x="3997489" y="0"/>
                </a:lnTo>
                <a:lnTo>
                  <a:pt x="4006148" y="24333"/>
                </a:lnTo>
                <a:cubicBezTo>
                  <a:pt x="4087750" y="288004"/>
                  <a:pt x="4130517" y="579903"/>
                  <a:pt x="4130517" y="887307"/>
                </a:cubicBezTo>
                <a:cubicBezTo>
                  <a:pt x="4130517" y="1132599"/>
                  <a:pt x="4064304" y="1329464"/>
                  <a:pt x="3915925" y="1525677"/>
                </a:cubicBezTo>
                <a:cubicBezTo>
                  <a:pt x="3760721" y="1730924"/>
                  <a:pt x="3527514" y="1919967"/>
                  <a:pt x="3280571" y="2120090"/>
                </a:cubicBezTo>
                <a:cubicBezTo>
                  <a:pt x="3235011" y="2156968"/>
                  <a:pt x="3187944" y="2195151"/>
                  <a:pt x="3140878" y="2233796"/>
                </a:cubicBezTo>
                <a:cubicBezTo>
                  <a:pt x="2719582" y="2579662"/>
                  <a:pt x="2412097" y="2806419"/>
                  <a:pt x="1993019" y="2806419"/>
                </a:cubicBezTo>
                <a:cubicBezTo>
                  <a:pt x="1354472" y="2806419"/>
                  <a:pt x="902244" y="2528070"/>
                  <a:pt x="480948" y="1875638"/>
                </a:cubicBezTo>
                <a:cubicBezTo>
                  <a:pt x="425816" y="1790244"/>
                  <a:pt x="371924" y="1712578"/>
                  <a:pt x="319805" y="1637519"/>
                </a:cubicBezTo>
                <a:cubicBezTo>
                  <a:pt x="103795" y="1326296"/>
                  <a:pt x="0" y="1164446"/>
                  <a:pt x="0" y="887307"/>
                </a:cubicBezTo>
                <a:cubicBezTo>
                  <a:pt x="0" y="612125"/>
                  <a:pt x="65060" y="340293"/>
                  <a:pt x="193231" y="79360"/>
                </a:cubicBezTo>
                <a:close/>
              </a:path>
            </a:pathLst>
          </a:custGeom>
          <a:noFill/>
          <a:ln cap="flat" cmpd="sng" w="19050">
            <a:solidFill>
              <a:srgbClr val="FFFFFF">
                <a:alpha val="49800"/>
              </a:srgb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15" name="Google Shape;215;g26e2da98564_0_19"/>
          <p:cNvSpPr/>
          <p:nvPr/>
        </p:nvSpPr>
        <p:spPr>
          <a:xfrm>
            <a:off x="3336555" y="1"/>
            <a:ext cx="3997527" cy="2646947"/>
          </a:xfrm>
          <a:custGeom>
            <a:rect b="b" l="l" r="r" t="t"/>
            <a:pathLst>
              <a:path extrusionOk="0" h="2646947" w="3997527">
                <a:moveTo>
                  <a:pt x="478501" y="2"/>
                </a:moveTo>
                <a:lnTo>
                  <a:pt x="382993" y="123929"/>
                </a:lnTo>
                <a:cubicBezTo>
                  <a:pt x="349048" y="172951"/>
                  <a:pt x="318041" y="223144"/>
                  <a:pt x="290041" y="274421"/>
                </a:cubicBezTo>
                <a:cubicBezTo>
                  <a:pt x="175588" y="484093"/>
                  <a:pt x="117491" y="702521"/>
                  <a:pt x="117491" y="923641"/>
                </a:cubicBezTo>
                <a:cubicBezTo>
                  <a:pt x="117491" y="1146334"/>
                  <a:pt x="210177" y="1276386"/>
                  <a:pt x="403069" y="1526467"/>
                </a:cubicBezTo>
                <a:cubicBezTo>
                  <a:pt x="449609" y="1586781"/>
                  <a:pt x="497735" y="1649187"/>
                  <a:pt x="546966" y="1717806"/>
                </a:cubicBezTo>
                <a:cubicBezTo>
                  <a:pt x="923173" y="2242063"/>
                  <a:pt x="1327000" y="2465727"/>
                  <a:pt x="1897207" y="2465727"/>
                </a:cubicBezTo>
                <a:cubicBezTo>
                  <a:pt x="2271434" y="2465727"/>
                  <a:pt x="2546010" y="2283518"/>
                  <a:pt x="2922217" y="2005601"/>
                </a:cubicBezTo>
                <a:cubicBezTo>
                  <a:pt x="2964245" y="1974547"/>
                  <a:pt x="3006275" y="1943867"/>
                  <a:pt x="3046959" y="1914233"/>
                </a:cubicBezTo>
                <a:cubicBezTo>
                  <a:pt x="3267474" y="1753426"/>
                  <a:pt x="3475721" y="1601521"/>
                  <a:pt x="3614314" y="1436596"/>
                </a:cubicBezTo>
                <a:cubicBezTo>
                  <a:pt x="3746813" y="1278931"/>
                  <a:pt x="3805939" y="1120743"/>
                  <a:pt x="3805939" y="923641"/>
                </a:cubicBezTo>
                <a:cubicBezTo>
                  <a:pt x="3805939" y="614875"/>
                  <a:pt x="3746267" y="325578"/>
                  <a:pt x="3633781" y="75714"/>
                </a:cubicBezTo>
                <a:lnTo>
                  <a:pt x="3595267" y="2"/>
                </a:lnTo>
                <a:close/>
                <a:moveTo>
                  <a:pt x="292993" y="0"/>
                </a:moveTo>
                <a:lnTo>
                  <a:pt x="3828920" y="0"/>
                </a:lnTo>
                <a:lnTo>
                  <a:pt x="3877162" y="126877"/>
                </a:lnTo>
                <a:cubicBezTo>
                  <a:pt x="3956137" y="365716"/>
                  <a:pt x="3997527" y="630123"/>
                  <a:pt x="3997527" y="908578"/>
                </a:cubicBezTo>
                <a:cubicBezTo>
                  <a:pt x="3997527" y="1130767"/>
                  <a:pt x="3933446" y="1309091"/>
                  <a:pt x="3789844" y="1486825"/>
                </a:cubicBezTo>
                <a:cubicBezTo>
                  <a:pt x="3639637" y="1672742"/>
                  <a:pt x="3413939" y="1843981"/>
                  <a:pt x="3174946" y="2025257"/>
                </a:cubicBezTo>
                <a:cubicBezTo>
                  <a:pt x="3130853" y="2058662"/>
                  <a:pt x="3085302" y="2093247"/>
                  <a:pt x="3039752" y="2128254"/>
                </a:cubicBezTo>
                <a:cubicBezTo>
                  <a:pt x="2632020" y="2441546"/>
                  <a:pt x="2334435" y="2646947"/>
                  <a:pt x="1928850" y="2646947"/>
                </a:cubicBezTo>
                <a:cubicBezTo>
                  <a:pt x="1310863" y="2646947"/>
                  <a:pt x="873195" y="2394813"/>
                  <a:pt x="465463" y="1803828"/>
                </a:cubicBezTo>
                <a:cubicBezTo>
                  <a:pt x="412107" y="1726474"/>
                  <a:pt x="359949" y="1656124"/>
                  <a:pt x="309508" y="1588134"/>
                </a:cubicBezTo>
                <a:cubicBezTo>
                  <a:pt x="100453" y="1306222"/>
                  <a:pt x="0" y="1159615"/>
                  <a:pt x="0" y="908578"/>
                </a:cubicBezTo>
                <a:cubicBezTo>
                  <a:pt x="0" y="659312"/>
                  <a:pt x="62965" y="413080"/>
                  <a:pt x="187010" y="176721"/>
                </a:cubicBezTo>
                <a:cubicBezTo>
                  <a:pt x="217356" y="118918"/>
                  <a:pt x="250961" y="62336"/>
                  <a:pt x="287750" y="7075"/>
                </a:cubicBez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16" name="Google Shape;216;g26e2da98564_0_19"/>
          <p:cNvSpPr/>
          <p:nvPr/>
        </p:nvSpPr>
        <p:spPr>
          <a:xfrm>
            <a:off x="-20471" y="1473959"/>
            <a:ext cx="4454769" cy="5404513"/>
          </a:xfrm>
          <a:custGeom>
            <a:rect b="b" l="l" r="r" t="t"/>
            <a:pathLst>
              <a:path extrusionOk="0" h="5404513" w="4454769">
                <a:moveTo>
                  <a:pt x="1149113" y="1055"/>
                </a:moveTo>
                <a:cubicBezTo>
                  <a:pt x="1597515" y="13563"/>
                  <a:pt x="2057293" y="137708"/>
                  <a:pt x="2508788" y="391365"/>
                </a:cubicBezTo>
                <a:cubicBezTo>
                  <a:pt x="4123552" y="1298564"/>
                  <a:pt x="5006684" y="3490819"/>
                  <a:pt x="4075595" y="5060115"/>
                </a:cubicBezTo>
                <a:cubicBezTo>
                  <a:pt x="4010128" y="5170459"/>
                  <a:pt x="3938758" y="5264482"/>
                  <a:pt x="3862163" y="5346252"/>
                </a:cubicBezTo>
                <a:lnTo>
                  <a:pt x="3803547" y="5404513"/>
                </a:lnTo>
                <a:lnTo>
                  <a:pt x="0" y="5404513"/>
                </a:lnTo>
                <a:lnTo>
                  <a:pt x="0" y="218736"/>
                </a:lnTo>
                <a:lnTo>
                  <a:pt x="56694" y="194549"/>
                </a:lnTo>
                <a:cubicBezTo>
                  <a:pt x="405107" y="58578"/>
                  <a:pt x="773111" y="-9433"/>
                  <a:pt x="1149113" y="1055"/>
                </a:cubicBezTo>
                <a:close/>
              </a:path>
            </a:pathLst>
          </a:custGeom>
          <a:noFill/>
          <a:ln cap="flat" cmpd="sng" w="19050">
            <a:solidFill>
              <a:srgbClr val="FFFFFF">
                <a:alpha val="49800"/>
              </a:srgb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g26e2da98564_0_19"/>
          <p:cNvSpPr/>
          <p:nvPr/>
        </p:nvSpPr>
        <p:spPr>
          <a:xfrm>
            <a:off x="8051951" y="-11953"/>
            <a:ext cx="4150439" cy="3564743"/>
          </a:xfrm>
          <a:custGeom>
            <a:rect b="b" l="l" r="r" t="t"/>
            <a:pathLst>
              <a:path extrusionOk="0" h="3547008" w="4069058">
                <a:moveTo>
                  <a:pt x="305212" y="0"/>
                </a:moveTo>
                <a:lnTo>
                  <a:pt x="4069058" y="0"/>
                </a:lnTo>
                <a:lnTo>
                  <a:pt x="4069058" y="2865785"/>
                </a:lnTo>
                <a:lnTo>
                  <a:pt x="3996814" y="2947457"/>
                </a:lnTo>
                <a:cubicBezTo>
                  <a:pt x="3654887" y="3311545"/>
                  <a:pt x="3252443" y="3496175"/>
                  <a:pt x="2732780" y="3541640"/>
                </a:cubicBezTo>
                <a:cubicBezTo>
                  <a:pt x="2236701" y="3585041"/>
                  <a:pt x="1850359" y="3361306"/>
                  <a:pt x="1317550" y="3015110"/>
                </a:cubicBezTo>
                <a:cubicBezTo>
                  <a:pt x="1258026" y="2976425"/>
                  <a:pt x="1198546" y="2938265"/>
                  <a:pt x="1140977" y="2901419"/>
                </a:cubicBezTo>
                <a:cubicBezTo>
                  <a:pt x="828927" y="2701433"/>
                  <a:pt x="534230" y="2512513"/>
                  <a:pt x="330269" y="2297252"/>
                </a:cubicBezTo>
                <a:cubicBezTo>
                  <a:pt x="135278" y="2091465"/>
                  <a:pt x="37487" y="1876435"/>
                  <a:pt x="13299" y="1599966"/>
                </a:cubicBezTo>
                <a:cubicBezTo>
                  <a:pt x="-32170" y="1080250"/>
                  <a:pt x="39709" y="589889"/>
                  <a:pt x="217457" y="178659"/>
                </a:cubicBezTo>
                <a:close/>
              </a:path>
            </a:pathLst>
          </a:custGeom>
          <a:noFill/>
          <a:ln cap="flat" cmpd="sng" w="19050">
            <a:solidFill>
              <a:srgbClr val="FFFFFF">
                <a:alpha val="49800"/>
              </a:srgb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18" name="Google Shape;218;g26e2da98564_0_19"/>
          <p:cNvSpPr/>
          <p:nvPr/>
        </p:nvSpPr>
        <p:spPr>
          <a:xfrm flipH="1">
            <a:off x="8253663" y="0"/>
            <a:ext cx="3938337" cy="3321595"/>
          </a:xfrm>
          <a:custGeom>
            <a:rect b="b" l="l" r="r" t="t"/>
            <a:pathLst>
              <a:path extrusionOk="0" h="3321595" w="3938337">
                <a:moveTo>
                  <a:pt x="1166365" y="0"/>
                </a:moveTo>
                <a:lnTo>
                  <a:pt x="107576" y="0"/>
                </a:lnTo>
                <a:lnTo>
                  <a:pt x="66927" y="0"/>
                </a:lnTo>
                <a:lnTo>
                  <a:pt x="0" y="0"/>
                </a:lnTo>
                <a:lnTo>
                  <a:pt x="0" y="59511"/>
                </a:lnTo>
                <a:lnTo>
                  <a:pt x="0" y="155390"/>
                </a:lnTo>
                <a:lnTo>
                  <a:pt x="0" y="901114"/>
                </a:lnTo>
                <a:lnTo>
                  <a:pt x="4" y="901114"/>
                </a:lnTo>
                <a:lnTo>
                  <a:pt x="4" y="471771"/>
                </a:lnTo>
                <a:lnTo>
                  <a:pt x="50187" y="407556"/>
                </a:lnTo>
                <a:cubicBezTo>
                  <a:pt x="138559" y="305382"/>
                  <a:pt x="239680" y="208703"/>
                  <a:pt x="352921" y="118259"/>
                </a:cubicBezTo>
                <a:lnTo>
                  <a:pt x="514890" y="2"/>
                </a:lnTo>
                <a:lnTo>
                  <a:pt x="1166365" y="2"/>
                </a:lnTo>
                <a:close/>
                <a:moveTo>
                  <a:pt x="3525817" y="0"/>
                </a:moveTo>
                <a:lnTo>
                  <a:pt x="3384145" y="0"/>
                </a:lnTo>
                <a:lnTo>
                  <a:pt x="3385646" y="1904"/>
                </a:lnTo>
                <a:cubicBezTo>
                  <a:pt x="3641155" y="363079"/>
                  <a:pt x="3780089" y="835723"/>
                  <a:pt x="3780089" y="1354125"/>
                </a:cubicBezTo>
                <a:cubicBezTo>
                  <a:pt x="3780089" y="1590500"/>
                  <a:pt x="3709854" y="1780209"/>
                  <a:pt x="3552458" y="1969288"/>
                </a:cubicBezTo>
                <a:cubicBezTo>
                  <a:pt x="3511300" y="2018735"/>
                  <a:pt x="3464970" y="2067206"/>
                  <a:pt x="3414534" y="2115111"/>
                </a:cubicBezTo>
                <a:lnTo>
                  <a:pt x="3395732" y="2131585"/>
                </a:lnTo>
                <a:lnTo>
                  <a:pt x="3390273" y="2137223"/>
                </a:lnTo>
                <a:lnTo>
                  <a:pt x="3348116" y="2173305"/>
                </a:lnTo>
                <a:lnTo>
                  <a:pt x="3251972" y="2257543"/>
                </a:lnTo>
                <a:cubicBezTo>
                  <a:pt x="3136805" y="2351916"/>
                  <a:pt x="3009474" y="2445671"/>
                  <a:pt x="2878500" y="2542096"/>
                </a:cubicBezTo>
                <a:cubicBezTo>
                  <a:pt x="2830172" y="2577632"/>
                  <a:pt x="2780245" y="2614426"/>
                  <a:pt x="2730320" y="2651667"/>
                </a:cubicBezTo>
                <a:cubicBezTo>
                  <a:pt x="2283426" y="2984960"/>
                  <a:pt x="1957258" y="3203474"/>
                  <a:pt x="1512716" y="3203474"/>
                </a:cubicBezTo>
                <a:cubicBezTo>
                  <a:pt x="920041" y="3203474"/>
                  <a:pt x="478682" y="2998110"/>
                  <a:pt x="78219" y="2525579"/>
                </a:cubicBezTo>
                <a:lnTo>
                  <a:pt x="0" y="2428877"/>
                </a:lnTo>
                <a:lnTo>
                  <a:pt x="0" y="2518435"/>
                </a:lnTo>
                <a:lnTo>
                  <a:pt x="81495" y="2618704"/>
                </a:lnTo>
                <a:cubicBezTo>
                  <a:pt x="498723" y="3108658"/>
                  <a:pt x="958559" y="3321595"/>
                  <a:pt x="1576046" y="3321595"/>
                </a:cubicBezTo>
                <a:cubicBezTo>
                  <a:pt x="2039197" y="3321595"/>
                  <a:pt x="2379018" y="3095023"/>
                  <a:pt x="2844621" y="2749441"/>
                </a:cubicBezTo>
                <a:cubicBezTo>
                  <a:pt x="2896636" y="2710827"/>
                  <a:pt x="2948653" y="2672676"/>
                  <a:pt x="2999005" y="2635829"/>
                </a:cubicBezTo>
                <a:cubicBezTo>
                  <a:pt x="3271919" y="2435869"/>
                  <a:pt x="3529651" y="2246981"/>
                  <a:pt x="3701177" y="2041901"/>
                </a:cubicBezTo>
                <a:cubicBezTo>
                  <a:pt x="3865161" y="1845849"/>
                  <a:pt x="3938337" y="1649145"/>
                  <a:pt x="3938337" y="1404055"/>
                </a:cubicBezTo>
                <a:cubicBezTo>
                  <a:pt x="3938337" y="866538"/>
                  <a:pt x="3793587" y="376466"/>
                  <a:pt x="3527383" y="1974"/>
                </a:cubicBez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g26e2da98564_0_19"/>
          <p:cNvSpPr txBox="1"/>
          <p:nvPr>
            <p:ph type="ctrTitle"/>
          </p:nvPr>
        </p:nvSpPr>
        <p:spPr>
          <a:xfrm>
            <a:off x="4434300" y="3554950"/>
            <a:ext cx="7757700" cy="1757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86956"/>
              <a:buFont typeface="Calibri"/>
              <a:buNone/>
            </a:pPr>
            <a:r>
              <a:rPr lang="en-CA" sz="4600"/>
              <a:t>Thank you for attending.  I will attempt to answer all questions posted in the chat.</a:t>
            </a:r>
            <a:endParaRPr sz="46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23"/>
          <p:cNvSpPr/>
          <p:nvPr/>
        </p:nvSpPr>
        <p:spPr>
          <a:xfrm flipH="1">
            <a:off x="0" y="0"/>
            <a:ext cx="12192000" cy="981300"/>
          </a:xfrm>
          <a:prstGeom prst="rect">
            <a:avLst/>
          </a:prstGeom>
          <a:gradFill>
            <a:gsLst>
              <a:gs pos="0">
                <a:srgbClr val="000000">
                  <a:alpha val="95294"/>
                </a:srgbClr>
              </a:gs>
              <a:gs pos="100000">
                <a:srgbClr val="2F5496"/>
              </a:gs>
            </a:gsLst>
            <a:lin ang="8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3"/>
          <p:cNvSpPr txBox="1"/>
          <p:nvPr>
            <p:ph type="title"/>
          </p:nvPr>
        </p:nvSpPr>
        <p:spPr>
          <a:xfrm>
            <a:off x="1073997" y="103502"/>
            <a:ext cx="10044000" cy="87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</a:pPr>
            <a:r>
              <a:rPr lang="en-CA" sz="4000">
                <a:solidFill>
                  <a:srgbClr val="FFFFFF"/>
                </a:solidFill>
              </a:rPr>
              <a:t>District5-Ottawa B League Pilot 24/25</a:t>
            </a:r>
            <a:endParaRPr sz="4000">
              <a:solidFill>
                <a:srgbClr val="FFFFFF"/>
              </a:solidFill>
            </a:endParaRPr>
          </a:p>
        </p:txBody>
      </p:sp>
      <p:sp>
        <p:nvSpPr>
          <p:cNvPr id="103" name="Google Shape;103;p23"/>
          <p:cNvSpPr txBox="1"/>
          <p:nvPr/>
        </p:nvSpPr>
        <p:spPr>
          <a:xfrm>
            <a:off x="501650" y="1060450"/>
            <a:ext cx="11030100" cy="492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en-CA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What’s with the change?</a:t>
            </a:r>
            <a:endParaRPr b="1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●"/>
            </a:pPr>
            <a:r>
              <a:rPr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create Rep teams of players with the same birth year.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●"/>
            </a:pPr>
            <a:r>
              <a:rPr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Creating a Rep team from an individual D5 association for each birth year will lead to a competitive imbalance </a:t>
            </a:r>
            <a:r>
              <a:rPr b="0" i="0" lang="en-CA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 Rep hockey across the branch and province</a:t>
            </a:r>
            <a:r>
              <a:rPr lang="en-CA"/>
              <a:t>.</a:t>
            </a:r>
            <a:endParaRPr/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●"/>
            </a:pPr>
            <a:r>
              <a:rPr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District5 will be part of the Pilot in 2024/2025.  District 1&amp;2 </a:t>
            </a:r>
            <a:r>
              <a:rPr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preparing</a:t>
            </a:r>
            <a:r>
              <a:rPr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for 2025/2026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●"/>
            </a:pPr>
            <a:r>
              <a:rPr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Change is bigger than an association, bigger than a district, bigger than a branch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b="1"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Age Groups for 1</a:t>
            </a:r>
            <a:r>
              <a:rPr b="1" baseline="30000"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</a:t>
            </a:r>
            <a:r>
              <a:rPr b="1"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Year of Pilot Program</a:t>
            </a:r>
            <a:endParaRPr b="1"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●"/>
            </a:pPr>
            <a:r>
              <a:rPr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U14, U15, and U16 at Rep B level</a:t>
            </a:r>
            <a:endParaRPr>
              <a:solidFill>
                <a:schemeClr val="dk1"/>
              </a:solidFill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●"/>
            </a:pPr>
            <a:r>
              <a:rPr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Associations will create tiered house teams in U15; House A, and House B.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●"/>
            </a:pPr>
            <a:r>
              <a:rPr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tiering is designed to group players together of similar talent.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●"/>
            </a:pPr>
            <a:r>
              <a:rPr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Tryouts will take place within the association to select the players for House A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●"/>
            </a:pPr>
            <a:r>
              <a:rPr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House A, and House B teams will play in the UOVMHL.  All house is non-body checking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Custom Clothing" id="104" name="Google Shape;104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25144" y="0"/>
            <a:ext cx="1366850" cy="15867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c9be62c958_0_3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g2c9be62c958_0_39"/>
          <p:cNvSpPr/>
          <p:nvPr/>
        </p:nvSpPr>
        <p:spPr>
          <a:xfrm flipH="1">
            <a:off x="0" y="0"/>
            <a:ext cx="12192000" cy="981300"/>
          </a:xfrm>
          <a:prstGeom prst="rect">
            <a:avLst/>
          </a:prstGeom>
          <a:gradFill>
            <a:gsLst>
              <a:gs pos="0">
                <a:srgbClr val="000000">
                  <a:alpha val="95294"/>
                </a:srgbClr>
              </a:gs>
              <a:gs pos="100000">
                <a:srgbClr val="2F5496"/>
              </a:gs>
            </a:gsLst>
            <a:lin ang="840013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g2c9be62c958_0_39"/>
          <p:cNvSpPr txBox="1"/>
          <p:nvPr>
            <p:ph type="title"/>
          </p:nvPr>
        </p:nvSpPr>
        <p:spPr>
          <a:xfrm>
            <a:off x="781147" y="900127"/>
            <a:ext cx="10044000" cy="87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Calibri"/>
              <a:buNone/>
            </a:pPr>
            <a:r>
              <a:rPr lang="en-CA" sz="4000">
                <a:solidFill>
                  <a:schemeClr val="accent1"/>
                </a:solidFill>
              </a:rPr>
              <a:t>Registrations of Other Districts in Ottawa B League</a:t>
            </a:r>
            <a:endParaRPr sz="4000">
              <a:solidFill>
                <a:schemeClr val="accent1"/>
              </a:solidFill>
            </a:endParaRPr>
          </a:p>
        </p:txBody>
      </p:sp>
      <p:pic>
        <p:nvPicPr>
          <p:cNvPr descr="Custom Clothing" id="112" name="Google Shape;112;g2c9be62c958_0_3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25144" y="0"/>
            <a:ext cx="1366850" cy="158675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13" name="Google Shape;113;g2c9be62c958_0_39"/>
          <p:cNvGraphicFramePr/>
          <p:nvPr/>
        </p:nvGraphicFramePr>
        <p:xfrm>
          <a:off x="2190000" y="517300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{F0D6E430-A20C-4B65-8090-BA43CFBC1B4C}</a:tableStyleId>
              </a:tblPr>
              <a:tblGrid>
                <a:gridCol w="648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1980000"/>
              </a:tblGrid>
              <a:tr h="270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District</a:t>
                      </a:r>
                      <a:endParaRPr/>
                    </a:p>
                  </a:txBody>
                  <a:tcPr marT="9525" marB="0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YOB</a:t>
                      </a:r>
                      <a:endParaRPr/>
                    </a:p>
                  </a:txBody>
                  <a:tcPr marT="9525" marB="0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AA</a:t>
                      </a:r>
                      <a:endParaRPr/>
                    </a:p>
                  </a:txBody>
                  <a:tcPr marT="9525" marB="0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</a:t>
                      </a:r>
                      <a:endParaRPr/>
                    </a:p>
                  </a:txBody>
                  <a:tcPr marT="9525" marB="0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Rep B</a:t>
                      </a:r>
                      <a:endParaRPr/>
                    </a:p>
                  </a:txBody>
                  <a:tcPr marT="9525" marB="0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HLA</a:t>
                      </a:r>
                      <a:endParaRPr/>
                    </a:p>
                  </a:txBody>
                  <a:tcPr marT="9525" marB="0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HLB</a:t>
                      </a:r>
                      <a:endParaRPr b="1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HLC</a:t>
                      </a:r>
                      <a:endParaRPr/>
                    </a:p>
                  </a:txBody>
                  <a:tcPr marT="9525" marB="0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U7</a:t>
                      </a:r>
                      <a:endParaRPr/>
                    </a:p>
                  </a:txBody>
                  <a:tcPr marT="9525" marB="0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</a:t>
                      </a:r>
                      <a:endParaRPr b="1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Rep B Teams 2024/2025</a:t>
                      </a:r>
                      <a:endParaRPr/>
                    </a:p>
                  </a:txBody>
                  <a:tcPr marT="9525" marB="0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1F2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/>
                    </a:p>
                  </a:txBody>
                  <a:tcPr marT="9525" marB="0" marR="9525" marL="95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2011</a:t>
                      </a:r>
                      <a:endParaRPr/>
                    </a:p>
                  </a:txBody>
                  <a:tcPr marT="9525" marB="0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/>
                    </a:p>
                  </a:txBody>
                  <a:tcPr marT="9525" marB="0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49</a:t>
                      </a:r>
                      <a:endParaRPr/>
                    </a:p>
                  </a:txBody>
                  <a:tcPr marT="9525" marB="0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76</a:t>
                      </a:r>
                      <a:endParaRPr/>
                    </a:p>
                  </a:txBody>
                  <a:tcPr marT="9525" marB="0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142</a:t>
                      </a:r>
                      <a:endParaRPr/>
                    </a:p>
                  </a:txBody>
                  <a:tcPr marT="9525" marB="0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CA">
                          <a:solidFill>
                            <a:schemeClr val="dk1"/>
                          </a:solidFill>
                        </a:rPr>
                        <a:t>1 (maybe 2)</a:t>
                      </a:r>
                      <a:endParaRPr/>
                    </a:p>
                  </a:txBody>
                  <a:tcPr marT="9525" marB="0" marR="9525" marL="95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CA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b="0"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2700" marB="12700" marR="19050" marL="190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CA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2011</a:t>
                      </a:r>
                      <a:endParaRPr/>
                    </a:p>
                  </a:txBody>
                  <a:tcPr marT="12700" marB="12700" marR="19050" marL="190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CA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/>
                    </a:p>
                  </a:txBody>
                  <a:tcPr marT="12700" marB="12700" marR="19050" marL="190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2700" marB="12700" marR="19050" marL="190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CA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51</a:t>
                      </a:r>
                      <a:endParaRPr/>
                    </a:p>
                  </a:txBody>
                  <a:tcPr marT="12700" marB="12700" marR="19050" marL="190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CA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46</a:t>
                      </a:r>
                      <a:endParaRPr/>
                    </a:p>
                  </a:txBody>
                  <a:tcPr marT="12700" marB="12700" marR="19050" marL="190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CA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54</a:t>
                      </a:r>
                      <a:endParaRPr/>
                    </a:p>
                  </a:txBody>
                  <a:tcPr marT="12700" marB="12700" marR="19050" marL="190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CA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/>
                    </a:p>
                  </a:txBody>
                  <a:tcPr marT="12700" marB="12700" marR="19050" marL="190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2700" marB="12700" marR="19050" marL="190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CA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177</a:t>
                      </a:r>
                      <a:endParaRPr/>
                    </a:p>
                  </a:txBody>
                  <a:tcPr marT="12700" marB="12700" marR="19050" marL="190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CA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b="0"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2700" marB="12700" marR="19050" marL="190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CA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b="0"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CA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2011</a:t>
                      </a:r>
                      <a:endParaRPr/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CA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/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CA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39</a:t>
                      </a:r>
                      <a:endParaRPr/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CA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45</a:t>
                      </a:r>
                      <a:endParaRPr/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CA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78</a:t>
                      </a:r>
                      <a:endParaRPr/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CA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/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400" u="none" cap="none" strike="noStrike"/>
                        <a:t>209</a:t>
                      </a:r>
                      <a:endParaRPr/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400" u="none" cap="none" strike="noStrike"/>
                        <a:t>2</a:t>
                      </a:r>
                      <a:endParaRPr sz="1400" u="none" cap="none" strike="noStrike"/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</a:t>
                      </a:r>
                      <a:endParaRPr b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2700" marB="12700" marR="19050" marL="190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2011</a:t>
                      </a:r>
                      <a:endParaRPr/>
                    </a:p>
                  </a:txBody>
                  <a:tcPr marT="12700" marB="12700" marR="19050" marL="190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/>
                    </a:p>
                  </a:txBody>
                  <a:tcPr marT="10350" marB="10350" marR="15500" marL="15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350" marB="10350" marR="15500" marL="15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34</a:t>
                      </a:r>
                      <a:endParaRPr/>
                    </a:p>
                  </a:txBody>
                  <a:tcPr marT="10350" marB="10350" marR="15500" marL="15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46</a:t>
                      </a:r>
                      <a:endParaRPr/>
                    </a:p>
                  </a:txBody>
                  <a:tcPr marT="10350" marB="10350" marR="15500" marL="15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60</a:t>
                      </a:r>
                      <a:endParaRPr/>
                    </a:p>
                  </a:txBody>
                  <a:tcPr marT="10350" marB="10350" marR="15500" marL="15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/>
                    </a:p>
                  </a:txBody>
                  <a:tcPr marT="10350" marB="10350" marR="15500" marL="15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350" marB="10350" marR="15500" marL="15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171</a:t>
                      </a:r>
                      <a:endParaRPr/>
                    </a:p>
                  </a:txBody>
                  <a:tcPr marT="10350" marB="10350" marR="15500" marL="15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b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350" marB="10350" marR="15500" marL="15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b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2700" marB="12700" marR="19050" marL="190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2011</a:t>
                      </a:r>
                      <a:endParaRPr b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2700" marB="12700" marR="19050" marL="190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b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350" marB="10350" marR="15500" marL="15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350" marB="10350" marR="15500" marL="15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81</a:t>
                      </a:r>
                      <a:endParaRPr b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350" marB="10350" marR="15500" marL="15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350" marB="10350" marR="15500" marL="15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350" marB="10350" marR="15500" marL="15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350" marB="10350" marR="15500" marL="15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350" marB="10350" marR="15500" marL="15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286*</a:t>
                      </a:r>
                      <a:endParaRPr b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350" marB="10350" marR="15500" marL="15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b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350" marB="10350" marR="15500" marL="15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4" name="Google Shape;114;g2c9be62c958_0_39"/>
          <p:cNvGraphicFramePr/>
          <p:nvPr/>
        </p:nvGraphicFramePr>
        <p:xfrm>
          <a:off x="2190000" y="3429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{51F9437B-1EB6-4E05-ADD2-C1481C32F216}</a:tableStyleId>
              </a:tblPr>
              <a:tblGrid>
                <a:gridCol w="648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1980000"/>
              </a:tblGrid>
              <a:tr h="270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District</a:t>
                      </a:r>
                      <a:endParaRPr b="1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YOB</a:t>
                      </a:r>
                      <a:endParaRPr/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AA</a:t>
                      </a:r>
                      <a:endParaRPr/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</a:t>
                      </a:r>
                      <a:endParaRPr/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Rep B</a:t>
                      </a:r>
                      <a:endParaRPr/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HLA</a:t>
                      </a:r>
                      <a:endParaRPr/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HLB</a:t>
                      </a:r>
                      <a:endParaRPr/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HLC</a:t>
                      </a:r>
                      <a:endParaRPr/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U7</a:t>
                      </a:r>
                      <a:endParaRPr/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400" u="none" cap="none" strike="noStrike"/>
                        <a:t>Total</a:t>
                      </a:r>
                      <a:endParaRPr/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1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Rep B Teams 2024/2025</a:t>
                      </a:r>
                      <a:endParaRPr/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/>
                    </a:p>
                  </a:txBody>
                  <a:tcPr marT="9525" marB="0" marR="9525" marL="95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2010</a:t>
                      </a:r>
                      <a:endParaRPr/>
                    </a:p>
                  </a:txBody>
                  <a:tcPr marT="9525" marB="0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/>
                    </a:p>
                  </a:txBody>
                  <a:tcPr marT="9525" marB="0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37</a:t>
                      </a:r>
                      <a:endParaRPr/>
                    </a:p>
                  </a:txBody>
                  <a:tcPr marT="9525" marB="0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99</a:t>
                      </a:r>
                      <a:endParaRPr/>
                    </a:p>
                  </a:txBody>
                  <a:tcPr marT="9525" marB="0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153</a:t>
                      </a:r>
                      <a:endParaRPr/>
                    </a:p>
                  </a:txBody>
                  <a:tcPr marT="9525" marB="0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CA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 (maybe 2)</a:t>
                      </a:r>
                      <a:endParaRPr/>
                    </a:p>
                  </a:txBody>
                  <a:tcPr marT="9525" marB="0" marR="9525" marL="95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CA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b="0"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2700" marB="12700" marR="19050" marL="190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CA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2010</a:t>
                      </a:r>
                      <a:endParaRPr/>
                    </a:p>
                  </a:txBody>
                  <a:tcPr marT="12700" marB="12700" marR="19050" marL="190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/>
                    </a:p>
                  </a:txBody>
                  <a:tcPr marT="12700" marB="12700" marR="19050" marL="190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2700" marB="12700" marR="19050" marL="190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51</a:t>
                      </a:r>
                      <a:endParaRPr/>
                    </a:p>
                  </a:txBody>
                  <a:tcPr marT="12700" marB="12700" marR="19050" marL="190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/>
                    </a:p>
                  </a:txBody>
                  <a:tcPr marT="12700" marB="12700" marR="19050" marL="190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112</a:t>
                      </a:r>
                      <a:endParaRPr/>
                    </a:p>
                  </a:txBody>
                  <a:tcPr marT="12700" marB="12700" marR="19050" marL="190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2700" marB="12700" marR="19050" marL="190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2700" marB="12700" marR="19050" marL="190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203</a:t>
                      </a:r>
                      <a:endParaRPr/>
                    </a:p>
                  </a:txBody>
                  <a:tcPr marT="12700" marB="12700" marR="19050" marL="190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2700" marB="12700" marR="19050" marL="190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CA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b="0"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CA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2010</a:t>
                      </a:r>
                      <a:endParaRPr/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/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/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/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80</a:t>
                      </a:r>
                      <a:endParaRPr/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38</a:t>
                      </a:r>
                      <a:endParaRPr/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192</a:t>
                      </a:r>
                      <a:endParaRPr/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</a:t>
                      </a:r>
                      <a:endParaRPr b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2700" marB="12700" marR="19050" marL="190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2010</a:t>
                      </a:r>
                      <a:endParaRPr/>
                    </a:p>
                  </a:txBody>
                  <a:tcPr marT="12700" marB="12700" marR="19050" marL="190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/>
                    </a:p>
                  </a:txBody>
                  <a:tcPr marT="10350" marB="10350" marR="15500" marL="15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350" marB="10350" marR="15500" marL="15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34</a:t>
                      </a:r>
                      <a:endParaRPr/>
                    </a:p>
                  </a:txBody>
                  <a:tcPr marT="10350" marB="10350" marR="15500" marL="15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/>
                    </a:p>
                  </a:txBody>
                  <a:tcPr marT="10350" marB="10350" marR="15500" marL="15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94</a:t>
                      </a:r>
                      <a:endParaRPr/>
                    </a:p>
                  </a:txBody>
                  <a:tcPr marT="10350" marB="10350" marR="15500" marL="15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39</a:t>
                      </a:r>
                      <a:endParaRPr/>
                    </a:p>
                  </a:txBody>
                  <a:tcPr marT="10350" marB="10350" marR="15500" marL="15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350" marB="10350" marR="15500" marL="15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196</a:t>
                      </a:r>
                      <a:endParaRPr/>
                    </a:p>
                  </a:txBody>
                  <a:tcPr marT="10350" marB="10350" marR="15500" marL="15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350" marB="10350" marR="15500" marL="15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b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2700" marB="12700" marR="19050" marL="190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2010</a:t>
                      </a:r>
                      <a:endParaRPr b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2700" marB="12700" marR="19050" marL="190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350" marB="10350" marR="15500" marL="15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350" marB="10350" marR="15500" marL="15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68</a:t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350" marB="10350" marR="15500" marL="15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350" marB="10350" marR="15500" marL="15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350" marB="10350" marR="15500" marL="15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350" marB="10350" marR="15500" marL="15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350" marB="10350" marR="15500" marL="15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275*</a:t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350" marB="10350" marR="15500" marL="15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350" marB="10350" marR="15500" marL="15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</a:tr>
            </a:tbl>
          </a:graphicData>
        </a:graphic>
      </p:graphicFrame>
      <p:sp>
        <p:nvSpPr>
          <p:cNvPr id="115" name="Google Shape;115;g2c9be62c958_0_39"/>
          <p:cNvSpPr txBox="1"/>
          <p:nvPr/>
        </p:nvSpPr>
        <p:spPr>
          <a:xfrm>
            <a:off x="352489" y="3955122"/>
            <a:ext cx="7425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CA" sz="2800" u="sng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u15</a:t>
            </a:r>
            <a:endParaRPr b="1" i="0" sz="2800" u="sng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g2c9be62c958_0_39"/>
          <p:cNvSpPr txBox="1"/>
          <p:nvPr/>
        </p:nvSpPr>
        <p:spPr>
          <a:xfrm>
            <a:off x="352488" y="5693326"/>
            <a:ext cx="7425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CA" sz="2800" u="sng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u14</a:t>
            </a:r>
            <a:endParaRPr b="1" i="0" sz="2800" u="sng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17" name="Google Shape;117;g2c9be62c958_0_39"/>
          <p:cNvGraphicFramePr/>
          <p:nvPr/>
        </p:nvGraphicFramePr>
        <p:xfrm>
          <a:off x="2190000" y="167719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{51F9437B-1EB6-4E05-ADD2-C1481C32F216}</a:tableStyleId>
              </a:tblPr>
              <a:tblGrid>
                <a:gridCol w="648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576000"/>
                <a:gridCol w="1980000"/>
              </a:tblGrid>
              <a:tr h="270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District</a:t>
                      </a:r>
                      <a:endParaRPr b="1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YOB</a:t>
                      </a:r>
                      <a:endParaRPr/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AA</a:t>
                      </a:r>
                      <a:endParaRPr/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</a:t>
                      </a:r>
                      <a:endParaRPr/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Rep B</a:t>
                      </a:r>
                      <a:endParaRPr/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HLA</a:t>
                      </a:r>
                      <a:endParaRPr/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HLB</a:t>
                      </a:r>
                      <a:endParaRPr/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HLC</a:t>
                      </a:r>
                      <a:endParaRPr/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U7</a:t>
                      </a:r>
                      <a:endParaRPr/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400" u="none" cap="none" strike="noStrike"/>
                        <a:t>Total</a:t>
                      </a:r>
                      <a:endParaRPr/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1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Rep B Teams 2024/2025</a:t>
                      </a:r>
                      <a:endParaRPr/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EAF6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/>
                    </a:p>
                  </a:txBody>
                  <a:tcPr marT="9525" marB="0" marR="9525" marL="95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2009</a:t>
                      </a:r>
                      <a:endParaRPr/>
                    </a:p>
                  </a:txBody>
                  <a:tcPr marT="9525" marB="0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/>
                    </a:p>
                  </a:txBody>
                  <a:tcPr marT="9525" marB="0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57</a:t>
                      </a:r>
                      <a:endParaRPr/>
                    </a:p>
                  </a:txBody>
                  <a:tcPr marT="9525" marB="0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79</a:t>
                      </a:r>
                      <a:endParaRPr/>
                    </a:p>
                  </a:txBody>
                  <a:tcPr marT="9525" marB="0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153</a:t>
                      </a:r>
                      <a:endParaRPr/>
                    </a:p>
                  </a:txBody>
                  <a:tcPr marT="9525" marB="0" marR="9525" marL="9525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 (maybe 2)</a:t>
                      </a:r>
                      <a:endParaRPr/>
                    </a:p>
                  </a:txBody>
                  <a:tcPr marT="9525" marB="0" marR="9525" marL="95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CA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b="0"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2700" marB="12700" marR="19050" marL="190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2009</a:t>
                      </a:r>
                      <a:endParaRPr b="0"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2700" marB="12700" marR="19050" marL="190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/>
                    </a:p>
                  </a:txBody>
                  <a:tcPr marT="12700" marB="12700" marR="19050" marL="190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2700" marB="12700" marR="19050" marL="190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34</a:t>
                      </a:r>
                      <a:endParaRPr/>
                    </a:p>
                  </a:txBody>
                  <a:tcPr marT="12700" marB="12700" marR="19050" marL="190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79</a:t>
                      </a:r>
                      <a:endParaRPr/>
                    </a:p>
                  </a:txBody>
                  <a:tcPr marT="12700" marB="12700" marR="19050" marL="190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67</a:t>
                      </a:r>
                      <a:endParaRPr/>
                    </a:p>
                  </a:txBody>
                  <a:tcPr marT="12700" marB="12700" marR="19050" marL="190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2700" marB="12700" marR="19050" marL="190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2700" marB="12700" marR="19050" marL="190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197</a:t>
                      </a:r>
                      <a:endParaRPr/>
                    </a:p>
                  </a:txBody>
                  <a:tcPr marT="12700" marB="12700" marR="19050" marL="190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2700" marB="12700" marR="19050" marL="190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CA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b="0"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2009</a:t>
                      </a:r>
                      <a:endParaRPr b="0"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36</a:t>
                      </a:r>
                      <a:endParaRPr/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/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45</a:t>
                      </a:r>
                      <a:endParaRPr/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82</a:t>
                      </a:r>
                      <a:endParaRPr/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/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215</a:t>
                      </a:r>
                      <a:endParaRPr/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1525" marB="11525" marR="17275" marL="1727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</a:t>
                      </a:r>
                      <a:endParaRPr b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2700" marB="12700" marR="19050" marL="190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2009</a:t>
                      </a:r>
                      <a:endParaRPr b="1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2700" marB="12700" marR="19050" marL="190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/>
                    </a:p>
                  </a:txBody>
                  <a:tcPr marT="10350" marB="10350" marR="15500" marL="15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350" marB="10350" marR="15500" marL="15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36</a:t>
                      </a:r>
                      <a:endParaRPr/>
                    </a:p>
                  </a:txBody>
                  <a:tcPr marT="10350" marB="10350" marR="15500" marL="15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47</a:t>
                      </a:r>
                      <a:endParaRPr/>
                    </a:p>
                  </a:txBody>
                  <a:tcPr marT="10350" marB="10350" marR="15500" marL="15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52</a:t>
                      </a:r>
                      <a:endParaRPr/>
                    </a:p>
                  </a:txBody>
                  <a:tcPr marT="10350" marB="10350" marR="15500" marL="15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/>
                    </a:p>
                  </a:txBody>
                  <a:tcPr marT="10350" marB="10350" marR="15500" marL="15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350" marB="10350" marR="15500" marL="15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174</a:t>
                      </a:r>
                      <a:endParaRPr/>
                    </a:p>
                  </a:txBody>
                  <a:tcPr marT="10350" marB="10350" marR="15500" marL="15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350" marB="10350" marR="15500" marL="15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b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2700" marB="12700" marR="19050" marL="190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2009</a:t>
                      </a:r>
                      <a:endParaRPr b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2700" marB="12700" marR="19050" marL="190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/>
                    </a:p>
                  </a:txBody>
                  <a:tcPr marT="6350" marB="0" marR="6350" marL="63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/>
                    </a:p>
                  </a:txBody>
                  <a:tcPr marT="6350" marB="0" marR="6350" marL="63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85</a:t>
                      </a:r>
                      <a:endParaRPr/>
                    </a:p>
                  </a:txBody>
                  <a:tcPr marT="6350" marB="0" marR="6350" marL="63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" marB="0" marR="6350" marL="63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" marB="0" marR="6350" marL="63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2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" marB="0" marR="6350" marL="63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8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/>
                    </a:p>
                  </a:txBody>
                  <a:tcPr marT="6350" marB="0" marR="6350" marL="635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275*</a:t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350" marB="10350" marR="15500" marL="15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b="0" i="0" sz="14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350" marB="10350" marR="15500" marL="155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4E0B2"/>
                    </a:solidFill>
                  </a:tcPr>
                </a:tc>
              </a:tr>
            </a:tbl>
          </a:graphicData>
        </a:graphic>
      </p:graphicFrame>
      <p:sp>
        <p:nvSpPr>
          <p:cNvPr id="118" name="Google Shape;118;g2c9be62c958_0_39"/>
          <p:cNvSpPr txBox="1"/>
          <p:nvPr/>
        </p:nvSpPr>
        <p:spPr>
          <a:xfrm>
            <a:off x="352488" y="2199655"/>
            <a:ext cx="7425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CA" sz="2800" u="sng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u16</a:t>
            </a:r>
            <a:endParaRPr b="1" sz="2800" u="sng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g2c9be62c958_0_39"/>
          <p:cNvSpPr txBox="1"/>
          <p:nvPr>
            <p:ph type="title"/>
          </p:nvPr>
        </p:nvSpPr>
        <p:spPr>
          <a:xfrm>
            <a:off x="1380372" y="89577"/>
            <a:ext cx="10044000" cy="87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</a:pPr>
            <a:r>
              <a:rPr lang="en-CA" sz="4000">
                <a:solidFill>
                  <a:schemeClr val="lt1"/>
                </a:solidFill>
              </a:rPr>
              <a:t>Some of the Numbers</a:t>
            </a:r>
            <a:endParaRPr sz="40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c9be62c958_0_68"/>
          <p:cNvSpPr txBox="1"/>
          <p:nvPr>
            <p:ph type="title"/>
          </p:nvPr>
        </p:nvSpPr>
        <p:spPr>
          <a:xfrm>
            <a:off x="1073997" y="103502"/>
            <a:ext cx="10044000" cy="87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</a:pPr>
            <a:r>
              <a:rPr lang="en-CA" sz="4000">
                <a:solidFill>
                  <a:srgbClr val="FFFFFF"/>
                </a:solidFill>
              </a:rPr>
              <a:t>District5-Ottawa B League Pilot 24/25</a:t>
            </a:r>
            <a:endParaRPr sz="4000">
              <a:solidFill>
                <a:srgbClr val="FFFFFF"/>
              </a:solidFill>
            </a:endParaRPr>
          </a:p>
        </p:txBody>
      </p:sp>
      <p:graphicFrame>
        <p:nvGraphicFramePr>
          <p:cNvPr id="125" name="Google Shape;125;g2c9be62c958_0_68"/>
          <p:cNvGraphicFramePr/>
          <p:nvPr/>
        </p:nvGraphicFramePr>
        <p:xfrm>
          <a:off x="401925" y="4777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{51F9437B-1EB6-4E05-ADD2-C1481C32F216}</a:tableStyleId>
              </a:tblPr>
              <a:tblGrid>
                <a:gridCol w="2493250"/>
                <a:gridCol w="808625"/>
                <a:gridCol w="808625"/>
                <a:gridCol w="808625"/>
                <a:gridCol w="808625"/>
                <a:gridCol w="808625"/>
                <a:gridCol w="808625"/>
                <a:gridCol w="808625"/>
                <a:gridCol w="808625"/>
                <a:gridCol w="808625"/>
                <a:gridCol w="808625"/>
                <a:gridCol w="808625"/>
              </a:tblGrid>
              <a:tr h="3352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000"/>
                        <a:t>U13B</a:t>
                      </a:r>
                      <a:endParaRPr b="1" sz="10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7"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000"/>
                        <a:t>2023 Silver Stick Results</a:t>
                      </a:r>
                      <a:endParaRPr sz="10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hMerge="1"/>
                <a:tc hMerge="1"/>
                <a:tc hMerge="1"/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200">
                          <a:solidFill>
                            <a:srgbClr val="FFFFFF"/>
                          </a:solidFill>
                        </a:rPr>
                        <a:t>Team</a:t>
                      </a:r>
                      <a:endParaRPr b="1" sz="12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200">
                          <a:solidFill>
                            <a:srgbClr val="FFFFFF"/>
                          </a:solidFill>
                        </a:rPr>
                        <a:t>W</a:t>
                      </a:r>
                      <a:endParaRPr b="1" sz="12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200">
                          <a:solidFill>
                            <a:srgbClr val="FFFFFF"/>
                          </a:solidFill>
                        </a:rPr>
                        <a:t>L</a:t>
                      </a:r>
                      <a:endParaRPr b="1" sz="12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200">
                          <a:solidFill>
                            <a:srgbClr val="FFFFFF"/>
                          </a:solidFill>
                        </a:rPr>
                        <a:t>T</a:t>
                      </a:r>
                      <a:endParaRPr b="1" sz="12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200">
                          <a:solidFill>
                            <a:srgbClr val="FFFFFF"/>
                          </a:solidFill>
                        </a:rPr>
                        <a:t>Pts</a:t>
                      </a:r>
                      <a:endParaRPr b="1" sz="12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200">
                          <a:solidFill>
                            <a:srgbClr val="FFFFFF"/>
                          </a:solidFill>
                        </a:rPr>
                        <a:t>GF</a:t>
                      </a:r>
                      <a:endParaRPr b="1" sz="12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200">
                          <a:solidFill>
                            <a:srgbClr val="FFFFFF"/>
                          </a:solidFill>
                        </a:rPr>
                        <a:t>GA</a:t>
                      </a:r>
                      <a:endParaRPr b="1" sz="12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200">
                          <a:solidFill>
                            <a:srgbClr val="FFFFFF"/>
                          </a:solidFill>
                        </a:rPr>
                        <a:t>Diff</a:t>
                      </a:r>
                      <a:endParaRPr b="1" sz="12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200">
                          <a:solidFill>
                            <a:srgbClr val="FFFFFF"/>
                          </a:solidFill>
                        </a:rPr>
                        <a:t>GF %</a:t>
                      </a:r>
                      <a:endParaRPr b="1" sz="12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200">
                          <a:solidFill>
                            <a:srgbClr val="FFFFFF"/>
                          </a:solidFill>
                        </a:rPr>
                        <a:t>Game 1</a:t>
                      </a:r>
                      <a:endParaRPr b="1" sz="12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200">
                          <a:solidFill>
                            <a:srgbClr val="FFFFFF"/>
                          </a:solidFill>
                        </a:rPr>
                        <a:t>Game 2</a:t>
                      </a:r>
                      <a:endParaRPr b="1" sz="12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200">
                          <a:solidFill>
                            <a:srgbClr val="FFFFFF"/>
                          </a:solidFill>
                        </a:rPr>
                        <a:t>Game 3</a:t>
                      </a:r>
                      <a:endParaRPr b="1" sz="12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</a:tr>
              <a:tr h="1101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Cumberland Jr. Grads</a:t>
                      </a:r>
                      <a:endParaRPr sz="12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3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200"/>
                        <a:t>6</a:t>
                      </a:r>
                      <a:endParaRPr b="1"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20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1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>
                          <a:solidFill>
                            <a:srgbClr val="008000"/>
                          </a:solidFill>
                        </a:rPr>
                        <a:t>19</a:t>
                      </a:r>
                      <a:endParaRPr sz="1200">
                        <a:solidFill>
                          <a:srgbClr val="008000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0.952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0-8 (W)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8-1 (W)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0-4 (W)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79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West Carleton Crusaders</a:t>
                      </a:r>
                      <a:endParaRPr sz="12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3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200"/>
                        <a:t>6</a:t>
                      </a:r>
                      <a:endParaRPr b="1"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19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1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>
                          <a:solidFill>
                            <a:srgbClr val="008000"/>
                          </a:solidFill>
                        </a:rPr>
                        <a:t>18</a:t>
                      </a:r>
                      <a:endParaRPr sz="1200">
                        <a:solidFill>
                          <a:srgbClr val="008000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0.95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1-3 (W)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8-0 (W)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0-8 (W)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14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North Dundas Demons</a:t>
                      </a:r>
                      <a:endParaRPr sz="12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3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200"/>
                        <a:t>6</a:t>
                      </a:r>
                      <a:endParaRPr b="1"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11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3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>
                          <a:solidFill>
                            <a:srgbClr val="008000"/>
                          </a:solidFill>
                        </a:rPr>
                        <a:t>8</a:t>
                      </a:r>
                      <a:endParaRPr sz="1200">
                        <a:solidFill>
                          <a:srgbClr val="008000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0.786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3-1 (W)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6-1 (W)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1-2 (W)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13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Nepean Raiders White</a:t>
                      </a:r>
                      <a:endParaRPr sz="12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2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1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200"/>
                        <a:t>5</a:t>
                      </a:r>
                      <a:endParaRPr b="1"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6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2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>
                          <a:solidFill>
                            <a:srgbClr val="008000"/>
                          </a:solidFill>
                        </a:rPr>
                        <a:t>4</a:t>
                      </a:r>
                      <a:endParaRPr sz="1200">
                        <a:solidFill>
                          <a:srgbClr val="008000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0.75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0-3 (W)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0-0 (T)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3-2 (W)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66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G.O.B. Blues</a:t>
                      </a:r>
                      <a:endParaRPr sz="12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2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1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200"/>
                        <a:t>4</a:t>
                      </a:r>
                      <a:endParaRPr b="1"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15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4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>
                          <a:solidFill>
                            <a:srgbClr val="008000"/>
                          </a:solidFill>
                        </a:rPr>
                        <a:t>11</a:t>
                      </a:r>
                      <a:endParaRPr sz="1200">
                        <a:solidFill>
                          <a:srgbClr val="008000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0.789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2-7 (W)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7-0 (W)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1-2 (L)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14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Ennismore Eagles</a:t>
                      </a:r>
                      <a:endParaRPr sz="12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2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1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200"/>
                        <a:t>4</a:t>
                      </a:r>
                      <a:endParaRPr b="1"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12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7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>
                          <a:solidFill>
                            <a:srgbClr val="008000"/>
                          </a:solidFill>
                        </a:rPr>
                        <a:t>5</a:t>
                      </a:r>
                      <a:endParaRPr sz="1200">
                        <a:solidFill>
                          <a:srgbClr val="008000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0.632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4-3 (W)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6-1 (W)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3-2 (L)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967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Kemptville Royals</a:t>
                      </a:r>
                      <a:endParaRPr sz="12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2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1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200"/>
                        <a:t>4</a:t>
                      </a:r>
                      <a:endParaRPr b="1"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10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7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>
                          <a:solidFill>
                            <a:srgbClr val="008000"/>
                          </a:solidFill>
                        </a:rPr>
                        <a:t>3</a:t>
                      </a:r>
                      <a:endParaRPr sz="1200">
                        <a:solidFill>
                          <a:srgbClr val="008000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0.588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1-3 (L)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5-2 (W)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2-4 (W)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94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Nepean Raiders Black</a:t>
                      </a:r>
                      <a:endParaRPr sz="12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2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1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200"/>
                        <a:t>4</a:t>
                      </a:r>
                      <a:endParaRPr b="1"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7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7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0.5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1-2 (W)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5-2 (W)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0-4 (L)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620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Clarence-Rockland Crush</a:t>
                      </a:r>
                      <a:endParaRPr sz="12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1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1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1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200"/>
                        <a:t>3</a:t>
                      </a:r>
                      <a:endParaRPr b="1"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7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4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>
                          <a:solidFill>
                            <a:srgbClr val="008000"/>
                          </a:solidFill>
                        </a:rPr>
                        <a:t>3</a:t>
                      </a:r>
                      <a:endParaRPr sz="1200">
                        <a:solidFill>
                          <a:srgbClr val="008000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0.636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4-3 (L)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0-0 (T)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4-0 (W)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24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Renfrew Timberwolves</a:t>
                      </a:r>
                      <a:endParaRPr sz="12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1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2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200"/>
                        <a:t>2</a:t>
                      </a:r>
                      <a:endParaRPr b="1"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9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10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>
                          <a:solidFill>
                            <a:srgbClr val="FF0000"/>
                          </a:solidFill>
                        </a:rPr>
                        <a:t>-1</a:t>
                      </a:r>
                      <a:endParaRPr sz="1200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0.474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3-1 (L)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7-0 (L)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8-0 (W)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</a:tr>
              <a:tr h="1794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Stirling Blues</a:t>
                      </a:r>
                      <a:endParaRPr sz="12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1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2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200"/>
                        <a:t>2</a:t>
                      </a:r>
                      <a:endParaRPr b="1"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5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11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>
                          <a:solidFill>
                            <a:srgbClr val="FF0000"/>
                          </a:solidFill>
                        </a:rPr>
                        <a:t>-6</a:t>
                      </a:r>
                      <a:endParaRPr sz="1200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0.313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1-2 (L)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8-1 (L)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3-1 (W)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659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Pembroke Kings</a:t>
                      </a:r>
                      <a:endParaRPr sz="12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1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2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200"/>
                        <a:t>2</a:t>
                      </a:r>
                      <a:endParaRPr b="1"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6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15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>
                          <a:solidFill>
                            <a:srgbClr val="FF0000"/>
                          </a:solidFill>
                        </a:rPr>
                        <a:t>-9</a:t>
                      </a:r>
                      <a:endParaRPr sz="1200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0.286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2-4 (W)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5-2 (L)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0-8 (L)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</a:tr>
              <a:tr h="1967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Kanata Blazers</a:t>
                      </a:r>
                      <a:endParaRPr sz="12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3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200"/>
                        <a:t>0</a:t>
                      </a:r>
                      <a:endParaRPr b="1"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4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16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>
                          <a:solidFill>
                            <a:srgbClr val="FF0000"/>
                          </a:solidFill>
                        </a:rPr>
                        <a:t>-12</a:t>
                      </a:r>
                      <a:endParaRPr sz="1200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0.2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2-4 (L)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8-0 (L)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2-4 (L)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13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Arnprior Packers</a:t>
                      </a:r>
                      <a:endParaRPr sz="12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3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200"/>
                        <a:t>0</a:t>
                      </a:r>
                      <a:endParaRPr b="1"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3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16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>
                          <a:solidFill>
                            <a:srgbClr val="FF0000"/>
                          </a:solidFill>
                        </a:rPr>
                        <a:t>-13</a:t>
                      </a:r>
                      <a:endParaRPr sz="1200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0.158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0-8 (L)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5-2 (L)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3-1 (L)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</a:tr>
              <a:tr h="2833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Prince Edward County Kings</a:t>
                      </a:r>
                      <a:endParaRPr sz="12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3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200"/>
                        <a:t>0</a:t>
                      </a:r>
                      <a:endParaRPr b="1"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3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21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>
                          <a:solidFill>
                            <a:srgbClr val="FF0000"/>
                          </a:solidFill>
                        </a:rPr>
                        <a:t>-18</a:t>
                      </a:r>
                      <a:endParaRPr sz="1200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0.125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2-7 (L)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6-1 (L)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8-0 (L)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94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Petawawa Patriots</a:t>
                      </a:r>
                      <a:endParaRPr sz="12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3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200"/>
                        <a:t>0</a:t>
                      </a:r>
                      <a:endParaRPr b="1"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1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13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>
                          <a:solidFill>
                            <a:srgbClr val="FF0000"/>
                          </a:solidFill>
                        </a:rPr>
                        <a:t>-12</a:t>
                      </a:r>
                      <a:endParaRPr sz="1200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0.071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0-3 (L)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6-1 (L)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4-0 (L)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</a:tr>
              <a:tr h="163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200">
                          <a:solidFill>
                            <a:srgbClr val="FFFFFF"/>
                          </a:solidFill>
                        </a:rPr>
                        <a:t>Team</a:t>
                      </a:r>
                      <a:endParaRPr b="1" sz="12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200">
                          <a:solidFill>
                            <a:srgbClr val="FFFFFF"/>
                          </a:solidFill>
                        </a:rPr>
                        <a:t>W</a:t>
                      </a:r>
                      <a:endParaRPr b="1" sz="12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200">
                          <a:solidFill>
                            <a:srgbClr val="FFFFFF"/>
                          </a:solidFill>
                        </a:rPr>
                        <a:t>L</a:t>
                      </a:r>
                      <a:endParaRPr b="1" sz="12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200">
                          <a:solidFill>
                            <a:srgbClr val="FFFFFF"/>
                          </a:solidFill>
                        </a:rPr>
                        <a:t>T</a:t>
                      </a:r>
                      <a:endParaRPr b="1" sz="12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200">
                          <a:solidFill>
                            <a:srgbClr val="FFFFFF"/>
                          </a:solidFill>
                        </a:rPr>
                        <a:t>Pts</a:t>
                      </a:r>
                      <a:endParaRPr b="1" sz="12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200">
                          <a:solidFill>
                            <a:srgbClr val="FFFFFF"/>
                          </a:solidFill>
                        </a:rPr>
                        <a:t>GF</a:t>
                      </a:r>
                      <a:endParaRPr b="1" sz="12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200">
                          <a:solidFill>
                            <a:srgbClr val="FFFFFF"/>
                          </a:solidFill>
                        </a:rPr>
                        <a:t>GA</a:t>
                      </a:r>
                      <a:endParaRPr b="1" sz="12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200">
                          <a:solidFill>
                            <a:srgbClr val="FFFFFF"/>
                          </a:solidFill>
                        </a:rPr>
                        <a:t>Diff</a:t>
                      </a:r>
                      <a:endParaRPr b="1" sz="12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200">
                          <a:solidFill>
                            <a:srgbClr val="FFFFFF"/>
                          </a:solidFill>
                        </a:rPr>
                        <a:t>GF %</a:t>
                      </a:r>
                      <a:endParaRPr b="1" sz="12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200">
                          <a:solidFill>
                            <a:srgbClr val="FFFFFF"/>
                          </a:solidFill>
                        </a:rPr>
                        <a:t>Game 1</a:t>
                      </a:r>
                      <a:endParaRPr b="1" sz="12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200">
                          <a:solidFill>
                            <a:srgbClr val="FFFFFF"/>
                          </a:solidFill>
                        </a:rPr>
                        <a:t>Game 2</a:t>
                      </a:r>
                      <a:endParaRPr b="1" sz="12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200">
                          <a:solidFill>
                            <a:srgbClr val="FFFFFF"/>
                          </a:solidFill>
                        </a:rPr>
                        <a:t>Game 3</a:t>
                      </a:r>
                      <a:endParaRPr b="1" sz="12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</a:tr>
              <a:tr h="1811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Deep River Knights</a:t>
                      </a:r>
                      <a:endParaRPr sz="12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1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1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1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200"/>
                        <a:t>3</a:t>
                      </a:r>
                      <a:endParaRPr b="1"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7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13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>
                          <a:solidFill>
                            <a:srgbClr val="FF0000"/>
                          </a:solidFill>
                        </a:rPr>
                        <a:t>-6</a:t>
                      </a:r>
                      <a:endParaRPr sz="1200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0.35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2-3 (W)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0-7 (L)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4-4 (T)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</a:tr>
              <a:tr h="2330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Muskrat Voyageurs</a:t>
                      </a:r>
                      <a:endParaRPr sz="12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2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1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200"/>
                        <a:t>1</a:t>
                      </a:r>
                      <a:endParaRPr b="1"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5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17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>
                          <a:solidFill>
                            <a:srgbClr val="FF0000"/>
                          </a:solidFill>
                        </a:rPr>
                        <a:t>-12</a:t>
                      </a:r>
                      <a:endParaRPr sz="1200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0.227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3-3 (T)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2-4 (L)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10-0 (L)</a:t>
                      </a:r>
                      <a:endParaRPr sz="12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0" name="Google Shape;130;g2c9be62c958_0_93"/>
          <p:cNvGraphicFramePr/>
          <p:nvPr/>
        </p:nvGraphicFramePr>
        <p:xfrm>
          <a:off x="152400" y="1524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{51F9437B-1EB6-4E05-ADD2-C1481C32F216}</a:tableStyleId>
              </a:tblPr>
              <a:tblGrid>
                <a:gridCol w="2613575"/>
                <a:gridCol w="856900"/>
                <a:gridCol w="856900"/>
                <a:gridCol w="856900"/>
                <a:gridCol w="856900"/>
                <a:gridCol w="856900"/>
                <a:gridCol w="856900"/>
                <a:gridCol w="856900"/>
                <a:gridCol w="856900"/>
                <a:gridCol w="856900"/>
                <a:gridCol w="856900"/>
                <a:gridCol w="856900"/>
              </a:tblGrid>
              <a:tr h="1714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000"/>
                        <a:t>U15B</a:t>
                      </a:r>
                      <a:endParaRPr b="1" sz="10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5"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300"/>
                        <a:t>2023 Silver Stick Results</a:t>
                      </a:r>
                      <a:endParaRPr sz="13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hMerge="1"/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3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000">
                          <a:solidFill>
                            <a:srgbClr val="FFFFFF"/>
                          </a:solidFill>
                        </a:rPr>
                        <a:t>Team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000">
                          <a:solidFill>
                            <a:srgbClr val="FFFFFF"/>
                          </a:solidFill>
                        </a:rPr>
                        <a:t>W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000">
                          <a:solidFill>
                            <a:srgbClr val="FFFFFF"/>
                          </a:solidFill>
                        </a:rPr>
                        <a:t>L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000">
                          <a:solidFill>
                            <a:srgbClr val="FFFFFF"/>
                          </a:solidFill>
                        </a:rPr>
                        <a:t>T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000">
                          <a:solidFill>
                            <a:srgbClr val="FFFFFF"/>
                          </a:solidFill>
                        </a:rPr>
                        <a:t>Pts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000">
                          <a:solidFill>
                            <a:srgbClr val="FFFFFF"/>
                          </a:solidFill>
                        </a:rPr>
                        <a:t>GF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000">
                          <a:solidFill>
                            <a:srgbClr val="FFFFFF"/>
                          </a:solidFill>
                        </a:rPr>
                        <a:t>GA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000">
                          <a:solidFill>
                            <a:srgbClr val="FFFFFF"/>
                          </a:solidFill>
                        </a:rPr>
                        <a:t>Diff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000">
                          <a:solidFill>
                            <a:srgbClr val="FFFFFF"/>
                          </a:solidFill>
                        </a:rPr>
                        <a:t>GF %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000">
                          <a:solidFill>
                            <a:srgbClr val="FFFFFF"/>
                          </a:solidFill>
                        </a:rPr>
                        <a:t>Game 1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000">
                          <a:solidFill>
                            <a:srgbClr val="FFFFFF"/>
                          </a:solidFill>
                        </a:rPr>
                        <a:t>Game 2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000">
                          <a:solidFill>
                            <a:srgbClr val="FFFFFF"/>
                          </a:solidFill>
                        </a:rPr>
                        <a:t>Game 3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300"/>
                        <a:t>Leitrim Hawks</a:t>
                      </a:r>
                      <a:endParaRPr sz="13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3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0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0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800"/>
                        <a:t>6</a:t>
                      </a:r>
                      <a:endParaRPr b="1"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19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1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>
                          <a:solidFill>
                            <a:srgbClr val="008000"/>
                          </a:solidFill>
                        </a:rPr>
                        <a:t>18</a:t>
                      </a:r>
                      <a:endParaRPr sz="800">
                        <a:solidFill>
                          <a:srgbClr val="008000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0.95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6-0 (W)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5-1 (W)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0-8 (W)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300"/>
                        <a:t>West Carleton Crusaders</a:t>
                      </a:r>
                      <a:endParaRPr sz="13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3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0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0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800"/>
                        <a:t>6</a:t>
                      </a:r>
                      <a:endParaRPr b="1"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13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4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>
                          <a:solidFill>
                            <a:srgbClr val="008000"/>
                          </a:solidFill>
                        </a:rPr>
                        <a:t>9</a:t>
                      </a:r>
                      <a:endParaRPr sz="800">
                        <a:solidFill>
                          <a:srgbClr val="008000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0.765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4-1 (W)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1-5 (W)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2-4 (W)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300"/>
                        <a:t>Ennismore Eagles</a:t>
                      </a:r>
                      <a:endParaRPr sz="13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3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0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0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800"/>
                        <a:t>6</a:t>
                      </a:r>
                      <a:endParaRPr b="1"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9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3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>
                          <a:solidFill>
                            <a:srgbClr val="008000"/>
                          </a:solidFill>
                        </a:rPr>
                        <a:t>6</a:t>
                      </a:r>
                      <a:endParaRPr sz="800">
                        <a:solidFill>
                          <a:srgbClr val="008000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0.75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2-3 (W)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2-0 (W)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4-1 (W)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300"/>
                        <a:t>Cumberland Jr. Grads</a:t>
                      </a:r>
                      <a:endParaRPr sz="13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2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0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1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800"/>
                        <a:t>5</a:t>
                      </a:r>
                      <a:endParaRPr b="1"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10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5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>
                          <a:solidFill>
                            <a:srgbClr val="008000"/>
                          </a:solidFill>
                        </a:rPr>
                        <a:t>5</a:t>
                      </a:r>
                      <a:endParaRPr sz="800">
                        <a:solidFill>
                          <a:srgbClr val="008000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0.667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0-3 (W)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6-4 (W)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1-1 (T)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300"/>
                        <a:t>Mississippi Thunder Kings</a:t>
                      </a:r>
                      <a:endParaRPr sz="13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2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1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0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800"/>
                        <a:t>4</a:t>
                      </a:r>
                      <a:endParaRPr b="1"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15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5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>
                          <a:solidFill>
                            <a:srgbClr val="008000"/>
                          </a:solidFill>
                        </a:rPr>
                        <a:t>10</a:t>
                      </a:r>
                      <a:endParaRPr sz="800">
                        <a:solidFill>
                          <a:srgbClr val="008000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0.75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7-0 (W)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5-1 (L)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7-0 (W)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300"/>
                        <a:t>Ottawa Sting</a:t>
                      </a:r>
                      <a:endParaRPr sz="13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2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1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0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800"/>
                        <a:t>4</a:t>
                      </a:r>
                      <a:endParaRPr b="1"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8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6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>
                          <a:solidFill>
                            <a:srgbClr val="008000"/>
                          </a:solidFill>
                        </a:rPr>
                        <a:t>2</a:t>
                      </a:r>
                      <a:endParaRPr sz="800">
                        <a:solidFill>
                          <a:srgbClr val="008000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0.571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2-3 (W)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4-0 (W)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4-1 (L)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300"/>
                        <a:t>G.O.B. Blues</a:t>
                      </a:r>
                      <a:endParaRPr sz="13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2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1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0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800"/>
                        <a:t>4</a:t>
                      </a:r>
                      <a:endParaRPr b="1"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9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7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>
                          <a:solidFill>
                            <a:srgbClr val="008000"/>
                          </a:solidFill>
                        </a:rPr>
                        <a:t>2</a:t>
                      </a:r>
                      <a:endParaRPr sz="800">
                        <a:solidFill>
                          <a:srgbClr val="008000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0.563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2-4 (W)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1-3 (W)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2-4 (L)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300"/>
                        <a:t>Ottawa West Golden Knights</a:t>
                      </a:r>
                      <a:endParaRPr sz="13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1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0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2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800"/>
                        <a:t>4</a:t>
                      </a:r>
                      <a:endParaRPr b="1"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5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4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>
                          <a:solidFill>
                            <a:srgbClr val="008000"/>
                          </a:solidFill>
                        </a:rPr>
                        <a:t>1</a:t>
                      </a:r>
                      <a:endParaRPr sz="800">
                        <a:solidFill>
                          <a:srgbClr val="008000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0.556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1-2 (W)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2-2 (T)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1-1 (T)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300"/>
                        <a:t>Perth Lanark Wings</a:t>
                      </a:r>
                      <a:endParaRPr sz="13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1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2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0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800"/>
                        <a:t>2</a:t>
                      </a:r>
                      <a:endParaRPr b="1"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8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9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>
                          <a:solidFill>
                            <a:srgbClr val="FF0000"/>
                          </a:solidFill>
                        </a:rPr>
                        <a:t>-1</a:t>
                      </a:r>
                      <a:endParaRPr sz="800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0.471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1-2 (L)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6-4 (L)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1-3 (W)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300"/>
                        <a:t>Clarence Rockland Crush</a:t>
                      </a:r>
                      <a:endParaRPr sz="13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1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2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0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800"/>
                        <a:t>2</a:t>
                      </a:r>
                      <a:endParaRPr b="1"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6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7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>
                          <a:solidFill>
                            <a:srgbClr val="FF0000"/>
                          </a:solidFill>
                        </a:rPr>
                        <a:t>-1</a:t>
                      </a:r>
                      <a:endParaRPr sz="800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0.462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2-3 (L)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2-0 (L)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4-2 (W)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300"/>
                        <a:t>Petawawa Patriots</a:t>
                      </a:r>
                      <a:endParaRPr sz="13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1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2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0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800"/>
                        <a:t>2</a:t>
                      </a:r>
                      <a:endParaRPr b="1"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4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7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>
                          <a:solidFill>
                            <a:srgbClr val="FF0000"/>
                          </a:solidFill>
                        </a:rPr>
                        <a:t>-3</a:t>
                      </a:r>
                      <a:endParaRPr sz="800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0.364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4-1 (L)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1-3 (L)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2-0 (W)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300"/>
                        <a:t>Stirling Blues</a:t>
                      </a:r>
                      <a:endParaRPr sz="13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1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2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0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800"/>
                        <a:t>2</a:t>
                      </a:r>
                      <a:endParaRPr b="1"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2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16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>
                          <a:solidFill>
                            <a:srgbClr val="FF0000"/>
                          </a:solidFill>
                        </a:rPr>
                        <a:t>-14</a:t>
                      </a:r>
                      <a:endParaRPr sz="800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0.111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7-0 (L)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1-2 (W)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0-8 (L)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300"/>
                        <a:t>Kemptville Royals</a:t>
                      </a:r>
                      <a:endParaRPr sz="13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0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2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1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800"/>
                        <a:t>1</a:t>
                      </a:r>
                      <a:endParaRPr b="1"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3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8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>
                          <a:solidFill>
                            <a:srgbClr val="FF0000"/>
                          </a:solidFill>
                        </a:rPr>
                        <a:t>-5</a:t>
                      </a:r>
                      <a:endParaRPr sz="800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0.273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0-3 (L)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2-2 (T)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1-3 (L)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300"/>
                        <a:t>Renfrew Timberwolves</a:t>
                      </a:r>
                      <a:endParaRPr sz="13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0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3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0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800"/>
                        <a:t>0</a:t>
                      </a:r>
                      <a:endParaRPr b="1"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4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11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>
                          <a:solidFill>
                            <a:srgbClr val="FF0000"/>
                          </a:solidFill>
                        </a:rPr>
                        <a:t>-7</a:t>
                      </a:r>
                      <a:endParaRPr sz="800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0.267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2-3 (L)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4-0 (L)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4-2 (L)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300"/>
                        <a:t>Prince Edward County Kings</a:t>
                      </a:r>
                      <a:endParaRPr sz="13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0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3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0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800"/>
                        <a:t>0</a:t>
                      </a:r>
                      <a:endParaRPr b="1"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3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11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>
                          <a:solidFill>
                            <a:srgbClr val="FF0000"/>
                          </a:solidFill>
                        </a:rPr>
                        <a:t>-8</a:t>
                      </a:r>
                      <a:endParaRPr sz="800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0.214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2-4 (L)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1-5 (L)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2-0 (L)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300"/>
                        <a:t>Pembroke Kings</a:t>
                      </a:r>
                      <a:endParaRPr sz="13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0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3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0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800"/>
                        <a:t>0</a:t>
                      </a:r>
                      <a:endParaRPr b="1"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1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15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>
                          <a:solidFill>
                            <a:srgbClr val="FF0000"/>
                          </a:solidFill>
                        </a:rPr>
                        <a:t>-14</a:t>
                      </a:r>
                      <a:endParaRPr sz="800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0.063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6-0 (L)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1-2 (L)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/>
                        <a:t>7-0 (L)</a:t>
                      </a:r>
                      <a:endParaRPr sz="800"/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000">
                          <a:solidFill>
                            <a:srgbClr val="FFFFFF"/>
                          </a:solidFill>
                        </a:rPr>
                        <a:t>Team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000">
                          <a:solidFill>
                            <a:srgbClr val="FFFFFF"/>
                          </a:solidFill>
                        </a:rPr>
                        <a:t>W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000">
                          <a:solidFill>
                            <a:srgbClr val="FFFFFF"/>
                          </a:solidFill>
                        </a:rPr>
                        <a:t>L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000">
                          <a:solidFill>
                            <a:srgbClr val="FFFFFF"/>
                          </a:solidFill>
                        </a:rPr>
                        <a:t>T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000">
                          <a:solidFill>
                            <a:srgbClr val="FFFFFF"/>
                          </a:solidFill>
                        </a:rPr>
                        <a:t>Pts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000">
                          <a:solidFill>
                            <a:srgbClr val="FFFFFF"/>
                          </a:solidFill>
                        </a:rPr>
                        <a:t>GF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000">
                          <a:solidFill>
                            <a:srgbClr val="FFFFFF"/>
                          </a:solidFill>
                        </a:rPr>
                        <a:t>GA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000">
                          <a:solidFill>
                            <a:srgbClr val="FFFFFF"/>
                          </a:solidFill>
                        </a:rPr>
                        <a:t>Diff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000">
                          <a:solidFill>
                            <a:srgbClr val="FFFFFF"/>
                          </a:solidFill>
                        </a:rPr>
                        <a:t>GF %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000">
                          <a:solidFill>
                            <a:srgbClr val="FFFFFF"/>
                          </a:solidFill>
                        </a:rPr>
                        <a:t>Game 1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000">
                          <a:solidFill>
                            <a:srgbClr val="FFFFFF"/>
                          </a:solidFill>
                        </a:rPr>
                        <a:t>Game 2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000">
                          <a:solidFill>
                            <a:srgbClr val="FFFFFF"/>
                          </a:solidFill>
                        </a:rPr>
                        <a:t>Game 3</a:t>
                      </a:r>
                      <a:endParaRPr b="1" sz="10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2C61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300"/>
                        <a:t>Muskrat Voyageurs</a:t>
                      </a:r>
                      <a:endParaRPr sz="13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>
                          <a:solidFill>
                            <a:srgbClr val="0A0A0A"/>
                          </a:solidFill>
                        </a:rPr>
                        <a:t>2</a:t>
                      </a:r>
                      <a:endParaRPr sz="800">
                        <a:solidFill>
                          <a:srgbClr val="0A0A0A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>
                          <a:solidFill>
                            <a:srgbClr val="0A0A0A"/>
                          </a:solidFill>
                        </a:rPr>
                        <a:t>1</a:t>
                      </a:r>
                      <a:endParaRPr sz="800">
                        <a:solidFill>
                          <a:srgbClr val="0A0A0A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>
                          <a:solidFill>
                            <a:srgbClr val="0A0A0A"/>
                          </a:solidFill>
                        </a:rPr>
                        <a:t>0</a:t>
                      </a:r>
                      <a:endParaRPr sz="800">
                        <a:solidFill>
                          <a:srgbClr val="0A0A0A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800">
                          <a:solidFill>
                            <a:srgbClr val="0A0A0A"/>
                          </a:solidFill>
                        </a:rPr>
                        <a:t>4</a:t>
                      </a:r>
                      <a:endParaRPr b="1" sz="800">
                        <a:solidFill>
                          <a:srgbClr val="0A0A0A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>
                          <a:solidFill>
                            <a:srgbClr val="0A0A0A"/>
                          </a:solidFill>
                        </a:rPr>
                        <a:t>15</a:t>
                      </a:r>
                      <a:endParaRPr sz="800">
                        <a:solidFill>
                          <a:srgbClr val="0A0A0A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>
                          <a:solidFill>
                            <a:srgbClr val="0A0A0A"/>
                          </a:solidFill>
                        </a:rPr>
                        <a:t>8</a:t>
                      </a:r>
                      <a:endParaRPr sz="800">
                        <a:solidFill>
                          <a:srgbClr val="0A0A0A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>
                          <a:solidFill>
                            <a:srgbClr val="008000"/>
                          </a:solidFill>
                        </a:rPr>
                        <a:t>7</a:t>
                      </a:r>
                      <a:endParaRPr sz="800">
                        <a:solidFill>
                          <a:srgbClr val="008000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>
                          <a:solidFill>
                            <a:srgbClr val="0A0A0A"/>
                          </a:solidFill>
                        </a:rPr>
                        <a:t>0.652</a:t>
                      </a:r>
                      <a:endParaRPr sz="800">
                        <a:solidFill>
                          <a:srgbClr val="0A0A0A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>
                          <a:solidFill>
                            <a:srgbClr val="0A0A0A"/>
                          </a:solidFill>
                        </a:rPr>
                        <a:t>7-1 (W)</a:t>
                      </a:r>
                      <a:endParaRPr sz="800">
                        <a:solidFill>
                          <a:srgbClr val="0A0A0A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>
                          <a:solidFill>
                            <a:srgbClr val="0A0A0A"/>
                          </a:solidFill>
                        </a:rPr>
                        <a:t>5-4 (L)</a:t>
                      </a:r>
                      <a:endParaRPr sz="800">
                        <a:solidFill>
                          <a:srgbClr val="0A0A0A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>
                          <a:solidFill>
                            <a:srgbClr val="0A0A0A"/>
                          </a:solidFill>
                        </a:rPr>
                        <a:t>4-2 (W)</a:t>
                      </a:r>
                      <a:endParaRPr sz="800">
                        <a:solidFill>
                          <a:srgbClr val="0A0A0A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300"/>
                        <a:t>Deep River Knights</a:t>
                      </a:r>
                      <a:endParaRPr sz="1300"/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>
                          <a:solidFill>
                            <a:srgbClr val="0A0A0A"/>
                          </a:solidFill>
                        </a:rPr>
                        <a:t>0</a:t>
                      </a:r>
                      <a:endParaRPr sz="800">
                        <a:solidFill>
                          <a:srgbClr val="0A0A0A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>
                          <a:solidFill>
                            <a:srgbClr val="0A0A0A"/>
                          </a:solidFill>
                        </a:rPr>
                        <a:t>2</a:t>
                      </a:r>
                      <a:endParaRPr sz="800">
                        <a:solidFill>
                          <a:srgbClr val="0A0A0A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>
                          <a:solidFill>
                            <a:srgbClr val="0A0A0A"/>
                          </a:solidFill>
                        </a:rPr>
                        <a:t>1</a:t>
                      </a:r>
                      <a:endParaRPr sz="800">
                        <a:solidFill>
                          <a:srgbClr val="0A0A0A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800">
                          <a:solidFill>
                            <a:srgbClr val="0A0A0A"/>
                          </a:solidFill>
                        </a:rPr>
                        <a:t>1</a:t>
                      </a:r>
                      <a:endParaRPr b="1" sz="800">
                        <a:solidFill>
                          <a:srgbClr val="0A0A0A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>
                          <a:solidFill>
                            <a:srgbClr val="0A0A0A"/>
                          </a:solidFill>
                        </a:rPr>
                        <a:t>6</a:t>
                      </a:r>
                      <a:endParaRPr sz="800">
                        <a:solidFill>
                          <a:srgbClr val="0A0A0A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>
                          <a:solidFill>
                            <a:srgbClr val="0A0A0A"/>
                          </a:solidFill>
                        </a:rPr>
                        <a:t>9</a:t>
                      </a:r>
                      <a:endParaRPr sz="800">
                        <a:solidFill>
                          <a:srgbClr val="0A0A0A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>
                          <a:solidFill>
                            <a:srgbClr val="FF0000"/>
                          </a:solidFill>
                        </a:rPr>
                        <a:t>-3</a:t>
                      </a:r>
                      <a:endParaRPr sz="800"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>
                          <a:solidFill>
                            <a:srgbClr val="0A0A0A"/>
                          </a:solidFill>
                        </a:rPr>
                        <a:t>0.4</a:t>
                      </a:r>
                      <a:endParaRPr sz="800">
                        <a:solidFill>
                          <a:srgbClr val="0A0A0A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>
                          <a:solidFill>
                            <a:srgbClr val="0A0A0A"/>
                          </a:solidFill>
                        </a:rPr>
                        <a:t>2-2 (T)</a:t>
                      </a:r>
                      <a:endParaRPr sz="800">
                        <a:solidFill>
                          <a:srgbClr val="0A0A0A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>
                          <a:solidFill>
                            <a:srgbClr val="0A0A0A"/>
                          </a:solidFill>
                        </a:rPr>
                        <a:t>2-3 (L)</a:t>
                      </a:r>
                      <a:endParaRPr sz="800">
                        <a:solidFill>
                          <a:srgbClr val="0A0A0A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800">
                          <a:solidFill>
                            <a:srgbClr val="0A0A0A"/>
                          </a:solidFill>
                        </a:rPr>
                        <a:t>4-2 (L)</a:t>
                      </a:r>
                      <a:endParaRPr sz="800">
                        <a:solidFill>
                          <a:srgbClr val="0A0A0A"/>
                        </a:solidFill>
                      </a:endParaRPr>
                    </a:p>
                  </a:txBody>
                  <a:tcPr marT="91425" marB="91425" marR="28575" marL="28575" anchor="ctr">
                    <a:lnL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5E0B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c9be62c958_0_84"/>
          <p:cNvSpPr txBox="1"/>
          <p:nvPr>
            <p:ph type="title"/>
          </p:nvPr>
        </p:nvSpPr>
        <p:spPr>
          <a:xfrm>
            <a:off x="4543125" y="103500"/>
            <a:ext cx="7395000" cy="877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</a:pPr>
            <a:r>
              <a:rPr lang="en-CA" sz="4000">
                <a:solidFill>
                  <a:srgbClr val="FFFFFF"/>
                </a:solidFill>
              </a:rPr>
              <a:t>D5 vs OTT B LEAGUE TEAMS MHR</a:t>
            </a:r>
            <a:endParaRPr sz="4000">
              <a:solidFill>
                <a:srgbClr val="FFFFFF"/>
              </a:solidFill>
            </a:endParaRPr>
          </a:p>
        </p:txBody>
      </p:sp>
      <p:graphicFrame>
        <p:nvGraphicFramePr>
          <p:cNvPr id="136" name="Google Shape;136;g2c9be62c958_0_84"/>
          <p:cNvGraphicFramePr/>
          <p:nvPr/>
        </p:nvGraphicFramePr>
        <p:xfrm>
          <a:off x="169700" y="671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{51F9437B-1EB6-4E05-ADD2-C1481C32F216}</a:tableStyleId>
              </a:tblPr>
              <a:tblGrid>
                <a:gridCol w="2333625"/>
                <a:gridCol w="952500"/>
                <a:gridCol w="952500"/>
              </a:tblGrid>
              <a:tr h="2469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Team</a:t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Record</a:t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Ranking</a:t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3"/>
                        </a:rPr>
                        <a:t>Cumberland Jr Grads 11 B</a:t>
                      </a:r>
                      <a:endParaRPr sz="1100" u="sng">
                        <a:solidFill>
                          <a:schemeClr val="hlink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53-8-2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87.17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4"/>
                        </a:rPr>
                        <a:t>Osgoode-Richmond Romans 11 B</a:t>
                      </a:r>
                      <a:endParaRPr sz="1100" u="sng">
                        <a:solidFill>
                          <a:schemeClr val="hlink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31-14-9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85.79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5"/>
                        </a:rPr>
                        <a:t>Nepean Raiders (White) 11 B</a:t>
                      </a:r>
                      <a:endParaRPr sz="1100" u="sng">
                        <a:solidFill>
                          <a:schemeClr val="hlink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35-11-6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85.62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6"/>
                        </a:rPr>
                        <a:t>Ottawa West Golden Knights 11 B</a:t>
                      </a:r>
                      <a:endParaRPr sz="1100" u="sng">
                        <a:solidFill>
                          <a:schemeClr val="hlink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29-15-9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85.54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7"/>
                        </a:rPr>
                        <a:t>Leitrim Hawks 11 B</a:t>
                      </a:r>
                      <a:endParaRPr sz="1100" u="sng">
                        <a:solidFill>
                          <a:schemeClr val="hlink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36-17-7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85.38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309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8"/>
                        </a:rPr>
                        <a:t>West Carleton Crusaders 11 B</a:t>
                      </a:r>
                      <a:endParaRPr sz="1100" u="sng">
                        <a:solidFill>
                          <a:schemeClr val="hlink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22-14-6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85.36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9"/>
                        </a:rPr>
                        <a:t>Nepean Raiders (Black) 11 B</a:t>
                      </a:r>
                      <a:endParaRPr sz="1100" u="sng">
                        <a:solidFill>
                          <a:schemeClr val="hlink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25-16-6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85.05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0"/>
                        </a:rPr>
                        <a:t>Gloucester/Orleans Blues 11 B</a:t>
                      </a:r>
                      <a:endParaRPr sz="1100" u="sng">
                        <a:solidFill>
                          <a:schemeClr val="hlink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21-21-6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84.78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1"/>
                        </a:rPr>
                        <a:t>Stittsville Rams 11 B</a:t>
                      </a:r>
                      <a:endParaRPr sz="1100" u="sng">
                        <a:solidFill>
                          <a:schemeClr val="hlink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24-20-5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84.48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2"/>
                        </a:rPr>
                        <a:t>Perth Wings 11 B</a:t>
                      </a:r>
                      <a:endParaRPr sz="1100" u="sng">
                        <a:solidFill>
                          <a:schemeClr val="hlink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17-18-11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84.38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3"/>
                        </a:rPr>
                        <a:t>Castor River Canucks 11 B</a:t>
                      </a:r>
                      <a:endParaRPr sz="1100" u="sng">
                        <a:solidFill>
                          <a:schemeClr val="hlink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16-19-9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84.23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4"/>
                        </a:rPr>
                        <a:t>Clarence Rockland Crush 11 B</a:t>
                      </a:r>
                      <a:endParaRPr sz="1100" u="sng">
                        <a:solidFill>
                          <a:schemeClr val="hlink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21-23-5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84.12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5"/>
                        </a:rPr>
                        <a:t>Mississippi Thunder Kings 11 B</a:t>
                      </a:r>
                      <a:endParaRPr sz="1100" u="sng">
                        <a:solidFill>
                          <a:schemeClr val="hlink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15-23-6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83.82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6"/>
                        </a:rPr>
                        <a:t>Casselman-Embrun Ice Dogs 11 B</a:t>
                      </a:r>
                      <a:endParaRPr sz="1100" u="sng">
                        <a:solidFill>
                          <a:schemeClr val="hlink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13-30-5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82.84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7"/>
                        </a:rPr>
                        <a:t>Petawawa Patriots B</a:t>
                      </a:r>
                      <a:endParaRPr sz="1100" u="sng">
                        <a:solidFill>
                          <a:schemeClr val="hlink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39-8-3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82.73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0AD47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8"/>
                        </a:rPr>
                        <a:t>Kanata Blazers 11 B</a:t>
                      </a:r>
                      <a:endParaRPr sz="1100" u="sng">
                        <a:solidFill>
                          <a:schemeClr val="hlink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20-34-2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82.66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9"/>
                        </a:rPr>
                        <a:t>Renfrew Timberwolves B</a:t>
                      </a:r>
                      <a:endParaRPr sz="1100" u="sng">
                        <a:solidFill>
                          <a:schemeClr val="hlink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24-14-2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81.82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0AD47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20"/>
                        </a:rPr>
                        <a:t>Pembroke Kings B</a:t>
                      </a:r>
                      <a:endParaRPr sz="1100" u="sng">
                        <a:solidFill>
                          <a:schemeClr val="hlink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21-16-4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81.48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0AD47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21"/>
                        </a:rPr>
                        <a:t>Ottawa Sting 11 B</a:t>
                      </a:r>
                      <a:endParaRPr sz="1100" u="sng">
                        <a:solidFill>
                          <a:schemeClr val="hlink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2-42-2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80.82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22"/>
                        </a:rPr>
                        <a:t>Deep River Knights B</a:t>
                      </a:r>
                      <a:endParaRPr sz="1100" u="sng">
                        <a:solidFill>
                          <a:schemeClr val="hlink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14-23-3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79.11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0AD47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23"/>
                        </a:rPr>
                        <a:t>Arnprior Packers B</a:t>
                      </a:r>
                      <a:endParaRPr sz="1100" u="sng">
                        <a:solidFill>
                          <a:schemeClr val="hlink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7-26-20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78.29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0AD47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3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24"/>
                        </a:rPr>
                        <a:t>Muskrat Voyageurs B</a:t>
                      </a:r>
                      <a:endParaRPr sz="1300" u="sng">
                        <a:solidFill>
                          <a:schemeClr val="hlink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6-32-3</a:t>
                      </a:r>
                      <a:endParaRPr sz="13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77.5</a:t>
                      </a:r>
                      <a:endParaRPr sz="13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0AD4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7" name="Google Shape;137;g2c9be62c958_0_84"/>
          <p:cNvGraphicFramePr/>
          <p:nvPr/>
        </p:nvGraphicFramePr>
        <p:xfrm>
          <a:off x="5278600" y="10724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{51F9437B-1EB6-4E05-ADD2-C1481C32F216}</a:tableStyleId>
              </a:tblPr>
              <a:tblGrid>
                <a:gridCol w="2333625"/>
                <a:gridCol w="952500"/>
                <a:gridCol w="952500"/>
              </a:tblGrid>
              <a:tr h="3177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Team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Record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Rating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 anchor="b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72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25"/>
                        </a:rPr>
                        <a:t>Nepean Raiders 09 B</a:t>
                      </a:r>
                      <a:endParaRPr sz="1100" u="sng">
                        <a:solidFill>
                          <a:schemeClr val="hlink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solidFill>
                            <a:srgbClr val="002C6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48-8-4</a:t>
                      </a:r>
                      <a:endParaRPr sz="1100">
                        <a:solidFill>
                          <a:srgbClr val="002C6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solidFill>
                            <a:srgbClr val="002C6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88.6</a:t>
                      </a:r>
                      <a:endParaRPr sz="1100">
                        <a:solidFill>
                          <a:srgbClr val="002C6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6F6"/>
                    </a:solidFill>
                  </a:tcPr>
                </a:tc>
              </a:tr>
              <a:tr h="2289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26"/>
                        </a:rPr>
                        <a:t>Leitrim Hawks 09 B</a:t>
                      </a:r>
                      <a:endParaRPr sz="1100" u="sng">
                        <a:solidFill>
                          <a:schemeClr val="hlink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solidFill>
                            <a:srgbClr val="002C6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46-6-8</a:t>
                      </a:r>
                      <a:endParaRPr sz="1100">
                        <a:solidFill>
                          <a:srgbClr val="002C6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solidFill>
                            <a:srgbClr val="002C6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88.31</a:t>
                      </a:r>
                      <a:endParaRPr sz="1100">
                        <a:solidFill>
                          <a:srgbClr val="002C6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454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27"/>
                        </a:rPr>
                        <a:t>Osgoode-Richmond Romans 09 B</a:t>
                      </a:r>
                      <a:endParaRPr sz="1100" u="sng">
                        <a:solidFill>
                          <a:schemeClr val="hlink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solidFill>
                            <a:srgbClr val="002C6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30-13-11</a:t>
                      </a:r>
                      <a:endParaRPr sz="1100">
                        <a:solidFill>
                          <a:srgbClr val="002C6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solidFill>
                            <a:srgbClr val="002C6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87.09</a:t>
                      </a:r>
                      <a:endParaRPr sz="1100">
                        <a:solidFill>
                          <a:srgbClr val="002C6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6F6"/>
                    </a:solidFill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28"/>
                        </a:rPr>
                        <a:t>Casselman-Embrun Ice Dogs 09 B</a:t>
                      </a:r>
                      <a:endParaRPr sz="1100" u="sng">
                        <a:solidFill>
                          <a:schemeClr val="hlink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solidFill>
                            <a:srgbClr val="002C6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37-15-7</a:t>
                      </a:r>
                      <a:endParaRPr sz="1100">
                        <a:solidFill>
                          <a:srgbClr val="002C6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solidFill>
                            <a:srgbClr val="002C6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86.86</a:t>
                      </a:r>
                      <a:endParaRPr sz="1100">
                        <a:solidFill>
                          <a:srgbClr val="002C6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575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29"/>
                        </a:rPr>
                        <a:t>West Carleton Crusaders 09 B</a:t>
                      </a:r>
                      <a:endParaRPr sz="1100" u="sng">
                        <a:solidFill>
                          <a:schemeClr val="hlink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solidFill>
                            <a:srgbClr val="002C6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26-15-6</a:t>
                      </a:r>
                      <a:endParaRPr sz="1100">
                        <a:solidFill>
                          <a:srgbClr val="002C6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solidFill>
                            <a:srgbClr val="002C6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86.32</a:t>
                      </a:r>
                      <a:endParaRPr sz="1100">
                        <a:solidFill>
                          <a:srgbClr val="002C6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6F6"/>
                    </a:solidFill>
                  </a:tcPr>
                </a:tc>
              </a:tr>
              <a:tr h="2670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30"/>
                        </a:rPr>
                        <a:t>Stittsville Rams 09 B</a:t>
                      </a:r>
                      <a:endParaRPr sz="1100" u="sng">
                        <a:solidFill>
                          <a:schemeClr val="hlink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solidFill>
                            <a:srgbClr val="002C6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23-18-3</a:t>
                      </a:r>
                      <a:endParaRPr sz="1100">
                        <a:solidFill>
                          <a:srgbClr val="002C6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solidFill>
                            <a:srgbClr val="002C6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85.97</a:t>
                      </a:r>
                      <a:endParaRPr sz="1100">
                        <a:solidFill>
                          <a:srgbClr val="002C6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618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31"/>
                        </a:rPr>
                        <a:t>Mississippi Thunder Kings 09 B</a:t>
                      </a:r>
                      <a:endParaRPr sz="1100" u="sng">
                        <a:solidFill>
                          <a:schemeClr val="hlink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solidFill>
                            <a:srgbClr val="002C6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16-14-9</a:t>
                      </a:r>
                      <a:endParaRPr sz="1100">
                        <a:solidFill>
                          <a:srgbClr val="002C6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solidFill>
                            <a:srgbClr val="002C6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85.95</a:t>
                      </a:r>
                      <a:endParaRPr sz="1100">
                        <a:solidFill>
                          <a:srgbClr val="002C6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6F6"/>
                    </a:solidFill>
                  </a:tcPr>
                </a:tc>
              </a:tr>
              <a:tr h="1965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32"/>
                        </a:rPr>
                        <a:t>Cumberland Jr Grads 09 B</a:t>
                      </a:r>
                      <a:endParaRPr sz="1100" u="sng">
                        <a:solidFill>
                          <a:schemeClr val="hlink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solidFill>
                            <a:srgbClr val="002C6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22-22-10</a:t>
                      </a:r>
                      <a:endParaRPr sz="1100">
                        <a:solidFill>
                          <a:srgbClr val="002C6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solidFill>
                            <a:srgbClr val="002C6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85.57</a:t>
                      </a:r>
                      <a:endParaRPr sz="1100">
                        <a:solidFill>
                          <a:srgbClr val="002C6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44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33"/>
                        </a:rPr>
                        <a:t>Gloucester/Orleans Blues 09 B</a:t>
                      </a:r>
                      <a:endParaRPr sz="1100" u="sng">
                        <a:solidFill>
                          <a:schemeClr val="hlink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solidFill>
                            <a:srgbClr val="002C6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14-19-13</a:t>
                      </a:r>
                      <a:endParaRPr sz="1100">
                        <a:solidFill>
                          <a:srgbClr val="002C6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solidFill>
                            <a:srgbClr val="002C6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85.23</a:t>
                      </a:r>
                      <a:endParaRPr sz="1100">
                        <a:solidFill>
                          <a:srgbClr val="002C6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6F6"/>
                    </a:solidFill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34"/>
                        </a:rPr>
                        <a:t>Ottawa Sting 09 B</a:t>
                      </a:r>
                      <a:endParaRPr sz="1100" u="sng">
                        <a:solidFill>
                          <a:schemeClr val="hlink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solidFill>
                            <a:srgbClr val="002C6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18-27-0</a:t>
                      </a:r>
                      <a:endParaRPr sz="1100">
                        <a:solidFill>
                          <a:srgbClr val="002C6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solidFill>
                            <a:srgbClr val="002C6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85.14</a:t>
                      </a:r>
                      <a:endParaRPr sz="1100">
                        <a:solidFill>
                          <a:srgbClr val="002C6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618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35"/>
                        </a:rPr>
                        <a:t>Kanata Blazers 09 B</a:t>
                      </a:r>
                      <a:endParaRPr sz="1100" u="sng">
                        <a:solidFill>
                          <a:schemeClr val="hlink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solidFill>
                            <a:srgbClr val="002C6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17-24-9</a:t>
                      </a:r>
                      <a:endParaRPr sz="1100">
                        <a:solidFill>
                          <a:srgbClr val="002C6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solidFill>
                            <a:srgbClr val="002C6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85.09</a:t>
                      </a:r>
                      <a:endParaRPr sz="1100">
                        <a:solidFill>
                          <a:srgbClr val="002C6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6F6"/>
                    </a:solidFill>
                  </a:tcPr>
                </a:tc>
              </a:tr>
              <a:tr h="476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36"/>
                        </a:rPr>
                        <a:t>Clarence Rockland Crush 09 B</a:t>
                      </a:r>
                      <a:endParaRPr sz="1100" u="sng">
                        <a:solidFill>
                          <a:schemeClr val="hlink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solidFill>
                            <a:srgbClr val="002C6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18-30-3</a:t>
                      </a:r>
                      <a:endParaRPr sz="1100">
                        <a:solidFill>
                          <a:srgbClr val="002C6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solidFill>
                            <a:srgbClr val="002C6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84.42</a:t>
                      </a:r>
                      <a:endParaRPr sz="1100">
                        <a:solidFill>
                          <a:srgbClr val="002C6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571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37"/>
                        </a:rPr>
                        <a:t>Ottawa West Golden Knights 09 B</a:t>
                      </a:r>
                      <a:endParaRPr sz="1100" u="sng">
                        <a:solidFill>
                          <a:schemeClr val="hlink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solidFill>
                            <a:srgbClr val="002C6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14-22-7</a:t>
                      </a:r>
                      <a:endParaRPr sz="1100">
                        <a:solidFill>
                          <a:srgbClr val="002C6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solidFill>
                            <a:srgbClr val="002C6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84.36</a:t>
                      </a:r>
                      <a:endParaRPr sz="1100">
                        <a:solidFill>
                          <a:srgbClr val="002C6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F6F6"/>
                    </a:solidFill>
                  </a:tcPr>
                </a:tc>
              </a:tr>
              <a:tr h="666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38"/>
                        </a:rPr>
                        <a:t>Perth Wings 09 B</a:t>
                      </a:r>
                      <a:endParaRPr sz="1100" u="sng">
                        <a:solidFill>
                          <a:schemeClr val="hlink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solidFill>
                            <a:srgbClr val="002C6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12-29-20</a:t>
                      </a:r>
                      <a:endParaRPr sz="1100">
                        <a:solidFill>
                          <a:srgbClr val="002C6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solidFill>
                            <a:srgbClr val="002C6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84.16</a:t>
                      </a:r>
                      <a:endParaRPr sz="1100">
                        <a:solidFill>
                          <a:srgbClr val="002C6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138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39"/>
                        </a:rPr>
                        <a:t>Renfrew Timberwolves B</a:t>
                      </a:r>
                      <a:endParaRPr sz="1100" u="sng">
                        <a:solidFill>
                          <a:schemeClr val="hlink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solidFill>
                            <a:srgbClr val="002C6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25-11-5</a:t>
                      </a:r>
                      <a:endParaRPr sz="1100">
                        <a:solidFill>
                          <a:srgbClr val="002C6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solidFill>
                            <a:srgbClr val="002C6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83.51</a:t>
                      </a:r>
                      <a:endParaRPr sz="1100">
                        <a:solidFill>
                          <a:srgbClr val="002C6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0AD47"/>
                    </a:solidFill>
                  </a:tcPr>
                </a:tc>
              </a:tr>
              <a:tr h="1993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40"/>
                        </a:rPr>
                        <a:t>Arnprior Packers B</a:t>
                      </a:r>
                      <a:endParaRPr sz="1100" u="sng">
                        <a:solidFill>
                          <a:schemeClr val="hlink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solidFill>
                            <a:srgbClr val="002C6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25-8-6</a:t>
                      </a:r>
                      <a:endParaRPr sz="1100">
                        <a:solidFill>
                          <a:srgbClr val="002C6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solidFill>
                            <a:srgbClr val="002C6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83.3</a:t>
                      </a:r>
                      <a:endParaRPr sz="1100">
                        <a:solidFill>
                          <a:srgbClr val="002C6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0AD47"/>
                    </a:solidFill>
                  </a:tcPr>
                </a:tc>
              </a:tr>
              <a:tr h="1646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41"/>
                        </a:rPr>
                        <a:t>Muskrat Voyageurs B</a:t>
                      </a:r>
                      <a:endParaRPr sz="1100" u="sng">
                        <a:solidFill>
                          <a:schemeClr val="hlink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solidFill>
                            <a:srgbClr val="002C6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19-21-2</a:t>
                      </a:r>
                      <a:endParaRPr sz="1100">
                        <a:solidFill>
                          <a:srgbClr val="002C6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solidFill>
                            <a:srgbClr val="002C6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81.83</a:t>
                      </a:r>
                      <a:endParaRPr sz="1100">
                        <a:solidFill>
                          <a:srgbClr val="002C6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0AD47"/>
                    </a:solidFill>
                  </a:tcPr>
                </a:tc>
              </a:tr>
              <a:tr h="1792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42"/>
                        </a:rPr>
                        <a:t>Petawawa Patriots B</a:t>
                      </a:r>
                      <a:endParaRPr sz="1100" u="sng">
                        <a:solidFill>
                          <a:schemeClr val="hlink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solidFill>
                            <a:srgbClr val="002C6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12-15-06</a:t>
                      </a:r>
                      <a:endParaRPr sz="1100">
                        <a:solidFill>
                          <a:srgbClr val="002C6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solidFill>
                            <a:srgbClr val="002C6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81.8</a:t>
                      </a:r>
                      <a:endParaRPr sz="1100">
                        <a:solidFill>
                          <a:srgbClr val="002C6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0AD47"/>
                    </a:solidFill>
                  </a:tcPr>
                </a:tc>
              </a:tr>
              <a:tr h="3755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43"/>
                        </a:rPr>
                        <a:t>Deep River Knights B</a:t>
                      </a:r>
                      <a:endParaRPr sz="1100" u="sng">
                        <a:solidFill>
                          <a:schemeClr val="hlink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solidFill>
                            <a:srgbClr val="002C6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11-24-04</a:t>
                      </a:r>
                      <a:endParaRPr sz="1100">
                        <a:solidFill>
                          <a:srgbClr val="002C6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solidFill>
                            <a:srgbClr val="002C6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80.99</a:t>
                      </a:r>
                      <a:endParaRPr sz="1100">
                        <a:solidFill>
                          <a:srgbClr val="002C6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0AD47"/>
                    </a:solidFill>
                  </a:tcPr>
                </a:tc>
              </a:tr>
              <a:tr h="1619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44"/>
                        </a:rPr>
                        <a:t>Pembroke Kings B</a:t>
                      </a:r>
                      <a:endParaRPr sz="1100" u="sng">
                        <a:solidFill>
                          <a:schemeClr val="hlink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solidFill>
                            <a:srgbClr val="002C6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4-32-2</a:t>
                      </a:r>
                      <a:endParaRPr sz="1100">
                        <a:solidFill>
                          <a:srgbClr val="002C6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100">
                          <a:solidFill>
                            <a:srgbClr val="002C6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79.98</a:t>
                      </a:r>
                      <a:endParaRPr sz="1100">
                        <a:solidFill>
                          <a:srgbClr val="002C6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28575" marL="28575">
                    <a:lnL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DDDDDD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0AD4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2c9be62c958_0_2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g2c9be62c958_0_23"/>
          <p:cNvSpPr/>
          <p:nvPr/>
        </p:nvSpPr>
        <p:spPr>
          <a:xfrm flipH="1">
            <a:off x="0" y="0"/>
            <a:ext cx="12192000" cy="981300"/>
          </a:xfrm>
          <a:prstGeom prst="rect">
            <a:avLst/>
          </a:prstGeom>
          <a:gradFill>
            <a:gsLst>
              <a:gs pos="0">
                <a:srgbClr val="000000">
                  <a:alpha val="95294"/>
                </a:srgbClr>
              </a:gs>
              <a:gs pos="100000">
                <a:srgbClr val="2F5496"/>
              </a:gs>
            </a:gsLst>
            <a:lin ang="840013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g2c9be62c958_0_23"/>
          <p:cNvSpPr txBox="1"/>
          <p:nvPr>
            <p:ph type="title"/>
          </p:nvPr>
        </p:nvSpPr>
        <p:spPr>
          <a:xfrm>
            <a:off x="1073997" y="103502"/>
            <a:ext cx="10044000" cy="87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</a:pPr>
            <a:r>
              <a:rPr lang="en-CA" sz="4000">
                <a:solidFill>
                  <a:srgbClr val="FFFFFF"/>
                </a:solidFill>
              </a:rPr>
              <a:t>District5-Ottawa B League Pilot 24/25</a:t>
            </a:r>
            <a:endParaRPr sz="4000">
              <a:solidFill>
                <a:srgbClr val="FFFFFF"/>
              </a:solidFill>
            </a:endParaRPr>
          </a:p>
        </p:txBody>
      </p:sp>
      <p:sp>
        <p:nvSpPr>
          <p:cNvPr id="145" name="Google Shape;145;g2c9be62c958_0_23"/>
          <p:cNvSpPr txBox="1"/>
          <p:nvPr/>
        </p:nvSpPr>
        <p:spPr>
          <a:xfrm>
            <a:off x="501650" y="1060450"/>
            <a:ext cx="11030100" cy="458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en-CA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Team Governance/Oversight</a:t>
            </a:r>
            <a:endParaRPr b="1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●"/>
            </a:pPr>
            <a:r>
              <a:rPr b="0" i="0" lang="en-CA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Interim Constitution and Policies followed during Pilot Program</a:t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●"/>
            </a:pPr>
            <a:r>
              <a:rPr b="0" i="0" lang="en-CA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Interim Executive during Pilot Program</a:t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●"/>
            </a:pPr>
            <a:r>
              <a:rPr b="0" i="0" lang="en-CA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When it becomes fully implemented, it will fall under the UOV Aces Program</a:t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Who’s Leading the Program during the Pilot: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1"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Derrick England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Brent Gould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Jamie Carr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Heather Rousselle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Tom Kobylecki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Brydon Schaap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Custom Clothing" id="146" name="Google Shape;146;g2c9be62c958_0_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25144" y="0"/>
            <a:ext cx="1366850" cy="15867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4"/>
          <p:cNvSpPr/>
          <p:nvPr/>
        </p:nvSpPr>
        <p:spPr>
          <a:xfrm flipH="1">
            <a:off x="0" y="0"/>
            <a:ext cx="12192000" cy="981300"/>
          </a:xfrm>
          <a:prstGeom prst="rect">
            <a:avLst/>
          </a:prstGeom>
          <a:gradFill>
            <a:gsLst>
              <a:gs pos="0">
                <a:srgbClr val="000000">
                  <a:alpha val="95294"/>
                </a:srgbClr>
              </a:gs>
              <a:gs pos="100000">
                <a:srgbClr val="2F5496"/>
              </a:gs>
            </a:gsLst>
            <a:lin ang="8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4"/>
          <p:cNvSpPr txBox="1"/>
          <p:nvPr/>
        </p:nvSpPr>
        <p:spPr>
          <a:xfrm>
            <a:off x="501650" y="1060450"/>
            <a:ext cx="11030100" cy="42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1" i="0" lang="en-CA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Dates and Team Formation</a:t>
            </a:r>
            <a:endParaRPr b="1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●"/>
            </a:pPr>
            <a:r>
              <a:rPr b="0" i="0" lang="en-CA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 for Coach applications April 2024 and selections in May 2024</a:t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●"/>
            </a:pPr>
            <a:r>
              <a:rPr b="0" i="0" lang="en-CA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Tryouts- After Labour Day weekend, following AA team selection.  Need to declare number of teams by September 7th.</a:t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Number of Teams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●"/>
            </a:pPr>
            <a:r>
              <a:rPr b="0" i="0" lang="en-CA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Number of teams determined by interest and talent.  Goal is two teams per age le</a:t>
            </a:r>
            <a:r>
              <a:rPr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vel</a:t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●"/>
            </a:pPr>
            <a:r>
              <a:rPr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Players will be grouped according to geography but as even as possible</a:t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Location of Practices</a:t>
            </a:r>
            <a:endParaRPr>
              <a:solidFill>
                <a:schemeClr val="dk1"/>
              </a:solidFill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●"/>
            </a:pPr>
            <a:r>
              <a:rPr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Practices will mostly be centrally located 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●"/>
            </a:pPr>
            <a:r>
              <a:rPr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Practices will also be scheduled at association arenas throughout D5 </a:t>
            </a:r>
            <a:endParaRPr b="1"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4"/>
          <p:cNvSpPr txBox="1"/>
          <p:nvPr>
            <p:ph type="title"/>
          </p:nvPr>
        </p:nvSpPr>
        <p:spPr>
          <a:xfrm>
            <a:off x="1073997" y="103502"/>
            <a:ext cx="10044000" cy="87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</a:pPr>
            <a:r>
              <a:rPr lang="en-CA" sz="4000">
                <a:solidFill>
                  <a:srgbClr val="FFFFFF"/>
                </a:solidFill>
              </a:rPr>
              <a:t>Team Information</a:t>
            </a:r>
            <a:endParaRPr sz="4000">
              <a:solidFill>
                <a:srgbClr val="FFFFFF"/>
              </a:solidFill>
            </a:endParaRPr>
          </a:p>
        </p:txBody>
      </p:sp>
      <p:pic>
        <p:nvPicPr>
          <p:cNvPr descr="Custom Clothing" id="155" name="Google Shape;15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25144" y="0"/>
            <a:ext cx="1366850" cy="15867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2c9be62c958_0_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g2c9be62c958_0_0"/>
          <p:cNvSpPr/>
          <p:nvPr/>
        </p:nvSpPr>
        <p:spPr>
          <a:xfrm flipH="1">
            <a:off x="0" y="0"/>
            <a:ext cx="12192000" cy="981300"/>
          </a:xfrm>
          <a:prstGeom prst="rect">
            <a:avLst/>
          </a:prstGeom>
          <a:gradFill>
            <a:gsLst>
              <a:gs pos="0">
                <a:srgbClr val="000000">
                  <a:alpha val="95294"/>
                </a:srgbClr>
              </a:gs>
              <a:gs pos="100000">
                <a:srgbClr val="2F5496"/>
              </a:gs>
            </a:gsLst>
            <a:lin ang="8400134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g2c9be62c958_0_0"/>
          <p:cNvSpPr txBox="1"/>
          <p:nvPr>
            <p:ph type="title"/>
          </p:nvPr>
        </p:nvSpPr>
        <p:spPr>
          <a:xfrm>
            <a:off x="1073997" y="103502"/>
            <a:ext cx="10044000" cy="87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Calibri"/>
              <a:buNone/>
            </a:pPr>
            <a:r>
              <a:rPr lang="en-CA" sz="4000">
                <a:solidFill>
                  <a:srgbClr val="FFFFFF"/>
                </a:solidFill>
              </a:rPr>
              <a:t>Location</a:t>
            </a:r>
            <a:r>
              <a:rPr lang="en-CA" sz="4000">
                <a:solidFill>
                  <a:srgbClr val="FFFFFF"/>
                </a:solidFill>
              </a:rPr>
              <a:t> of Games</a:t>
            </a:r>
            <a:endParaRPr sz="4000">
              <a:solidFill>
                <a:srgbClr val="FFFFFF"/>
              </a:solidFill>
            </a:endParaRPr>
          </a:p>
        </p:txBody>
      </p:sp>
      <p:sp>
        <p:nvSpPr>
          <p:cNvPr id="163" name="Google Shape;163;g2c9be62c958_0_0"/>
          <p:cNvSpPr txBox="1"/>
          <p:nvPr/>
        </p:nvSpPr>
        <p:spPr>
          <a:xfrm>
            <a:off x="501650" y="1060450"/>
            <a:ext cx="11030100" cy="22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Location of Home Games</a:t>
            </a:r>
            <a:endParaRPr>
              <a:solidFill>
                <a:schemeClr val="dk1"/>
              </a:solidFill>
            </a:endParaRPr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●"/>
            </a:pPr>
            <a:r>
              <a:rPr b="0" i="0" lang="en-CA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Weekday home games will be played in either Arnprior, or Renfrew</a:t>
            </a:r>
            <a:endParaRPr/>
          </a:p>
          <a:p>
            <a:pPr indent="-3683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●"/>
            </a:pPr>
            <a:r>
              <a:rPr b="0" i="0" lang="en-CA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Weekend home games will be played in either Cobden, Pembroke, or Petawawa</a:t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b="1"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Location of Away Games</a:t>
            </a:r>
            <a:endParaRPr>
              <a:solidFill>
                <a:schemeClr val="dk1"/>
              </a:solidFill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●"/>
            </a:pPr>
            <a:r>
              <a:rPr lang="en-CA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Teams listed below play in the Ottawa B League.  14-16 teams 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Custom Clothing" id="164" name="Google Shape;164;g2c9be62c958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25144" y="0"/>
            <a:ext cx="1366850" cy="158675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65" name="Google Shape;165;g2c9be62c958_0_0"/>
          <p:cNvGraphicFramePr/>
          <p:nvPr/>
        </p:nvGraphicFramePr>
        <p:xfrm>
          <a:off x="873200" y="35320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{317AA652-D63B-4A88-B9E4-C6D886F22097}</a:tableStyleId>
              </a:tblPr>
              <a:tblGrid>
                <a:gridCol w="5143500"/>
                <a:gridCol w="5143500"/>
              </a:tblGrid>
              <a:tr h="381000">
                <a:tc>
                  <a:txBody>
                    <a:bodyPr/>
                    <a:lstStyle/>
                    <a:p>
                      <a:pPr indent="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2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Cumberland Jr Grads</a:t>
                      </a:r>
                      <a:endParaRPr sz="2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2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Casselman-Embrun Ice Dogs</a:t>
                      </a:r>
                      <a:endParaRPr sz="2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2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Clarence-Rockland Crush</a:t>
                      </a:r>
                      <a:endParaRPr sz="2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2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Blues (Gloucester-Orleans-Blackburn)</a:t>
                      </a:r>
                      <a:endParaRPr sz="2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2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Kanata Blazers</a:t>
                      </a:r>
                      <a:endParaRPr sz="2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2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Leitrim Hawks</a:t>
                      </a:r>
                      <a:endParaRPr sz="2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4500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2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Castor River Canucks (Metcalfe-Russell)</a:t>
                      </a:r>
                      <a:endParaRPr b="1" sz="2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2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Mississippi Thunder Kings</a:t>
                      </a:r>
                      <a:endParaRPr sz="2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2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Nepean Raiders</a:t>
                      </a:r>
                      <a:endParaRPr sz="2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2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Osgoode Richmond Romans</a:t>
                      </a:r>
                      <a:endParaRPr sz="2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2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Ottawa Sting</a:t>
                      </a:r>
                      <a:endParaRPr sz="2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2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Ottawa West Golden Knights</a:t>
                      </a:r>
                      <a:endParaRPr sz="2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2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Stittsville Rams</a:t>
                      </a:r>
                      <a:endParaRPr sz="2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2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West-Carleton Crusaders</a:t>
                      </a:r>
                      <a:endParaRPr sz="1000">
                        <a:solidFill>
                          <a:srgbClr val="444444"/>
                        </a:solidFill>
                        <a:highlight>
                          <a:srgbClr val="F5F5F5"/>
                        </a:highlight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2023-12-26T23:41:51Z</dcterms:created>
  <dc:creator>Brydon Schaap</dc:creator>
</cp:coreProperties>
</file>